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43891200" cy="21945600"/>
  <p:notesSz cx="6858000" cy="9144000"/>
  <p:defaultTextStyle>
    <a:defPPr>
      <a:defRPr lang="en-US"/>
    </a:defPPr>
    <a:lvl1pPr marL="0" algn="l" defTabSz="1880045" rtl="0" eaLnBrk="1" latinLnBrk="0" hangingPunct="1">
      <a:defRPr sz="7500" kern="1200">
        <a:solidFill>
          <a:schemeClr val="tx1"/>
        </a:solidFill>
        <a:latin typeface="+mn-lt"/>
        <a:ea typeface="+mn-ea"/>
        <a:cs typeface="+mn-cs"/>
      </a:defRPr>
    </a:lvl1pPr>
    <a:lvl2pPr marL="1880045" algn="l" defTabSz="1880045" rtl="0" eaLnBrk="1" latinLnBrk="0" hangingPunct="1">
      <a:defRPr sz="7500" kern="1200">
        <a:solidFill>
          <a:schemeClr val="tx1"/>
        </a:solidFill>
        <a:latin typeface="+mn-lt"/>
        <a:ea typeface="+mn-ea"/>
        <a:cs typeface="+mn-cs"/>
      </a:defRPr>
    </a:lvl2pPr>
    <a:lvl3pPr marL="3760094" algn="l" defTabSz="1880045" rtl="0" eaLnBrk="1" latinLnBrk="0" hangingPunct="1">
      <a:defRPr sz="7500" kern="1200">
        <a:solidFill>
          <a:schemeClr val="tx1"/>
        </a:solidFill>
        <a:latin typeface="+mn-lt"/>
        <a:ea typeface="+mn-ea"/>
        <a:cs typeface="+mn-cs"/>
      </a:defRPr>
    </a:lvl3pPr>
    <a:lvl4pPr marL="5640139" algn="l" defTabSz="1880045" rtl="0" eaLnBrk="1" latinLnBrk="0" hangingPunct="1">
      <a:defRPr sz="7500" kern="1200">
        <a:solidFill>
          <a:schemeClr val="tx1"/>
        </a:solidFill>
        <a:latin typeface="+mn-lt"/>
        <a:ea typeface="+mn-ea"/>
        <a:cs typeface="+mn-cs"/>
      </a:defRPr>
    </a:lvl4pPr>
    <a:lvl5pPr marL="7520188" algn="l" defTabSz="1880045" rtl="0" eaLnBrk="1" latinLnBrk="0" hangingPunct="1">
      <a:defRPr sz="7500" kern="1200">
        <a:solidFill>
          <a:schemeClr val="tx1"/>
        </a:solidFill>
        <a:latin typeface="+mn-lt"/>
        <a:ea typeface="+mn-ea"/>
        <a:cs typeface="+mn-cs"/>
      </a:defRPr>
    </a:lvl5pPr>
    <a:lvl6pPr marL="9400233" algn="l" defTabSz="1880045" rtl="0" eaLnBrk="1" latinLnBrk="0" hangingPunct="1">
      <a:defRPr sz="7500" kern="1200">
        <a:solidFill>
          <a:schemeClr val="tx1"/>
        </a:solidFill>
        <a:latin typeface="+mn-lt"/>
        <a:ea typeface="+mn-ea"/>
        <a:cs typeface="+mn-cs"/>
      </a:defRPr>
    </a:lvl6pPr>
    <a:lvl7pPr marL="11280283" algn="l" defTabSz="1880045" rtl="0" eaLnBrk="1" latinLnBrk="0" hangingPunct="1">
      <a:defRPr sz="7500" kern="1200">
        <a:solidFill>
          <a:schemeClr val="tx1"/>
        </a:solidFill>
        <a:latin typeface="+mn-lt"/>
        <a:ea typeface="+mn-ea"/>
        <a:cs typeface="+mn-cs"/>
      </a:defRPr>
    </a:lvl7pPr>
    <a:lvl8pPr marL="13160327" algn="l" defTabSz="1880045" rtl="0" eaLnBrk="1" latinLnBrk="0" hangingPunct="1">
      <a:defRPr sz="7500" kern="1200">
        <a:solidFill>
          <a:schemeClr val="tx1"/>
        </a:solidFill>
        <a:latin typeface="+mn-lt"/>
        <a:ea typeface="+mn-ea"/>
        <a:cs typeface="+mn-cs"/>
      </a:defRPr>
    </a:lvl8pPr>
    <a:lvl9pPr marL="15040377" algn="l" defTabSz="1880045" rtl="0" eaLnBrk="1" latinLnBrk="0" hangingPunct="1">
      <a:defRPr sz="7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0D3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6246" autoAdjust="0"/>
  </p:normalViewPr>
  <p:slideViewPr>
    <p:cSldViewPr snapToGrid="0">
      <p:cViewPr>
        <p:scale>
          <a:sx n="100" d="100"/>
          <a:sy n="100" d="100"/>
        </p:scale>
        <p:origin x="17592" y="6360"/>
      </p:cViewPr>
      <p:guideLst>
        <p:guide orient="horz" pos="6912"/>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BB8A1-7B3F-244E-8515-3F5E29A5806C}" type="datetimeFigureOut">
              <a:rPr lang="en-US" smtClean="0"/>
              <a:pPr/>
              <a:t>9/27/10</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704163-AFC4-A244-9BFE-3597A9F9A1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4163-AFC4-A244-9BFE-3597A9F9A1D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2" y="6817361"/>
            <a:ext cx="37307521" cy="4704079"/>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1" y="12435841"/>
            <a:ext cx="30723842" cy="5608319"/>
          </a:xfrm>
        </p:spPr>
        <p:txBody>
          <a:bodyPr/>
          <a:lstStyle>
            <a:lvl1pPr marL="0" indent="0" algn="ctr">
              <a:buNone/>
              <a:defRPr>
                <a:solidFill>
                  <a:schemeClr val="tx1">
                    <a:tint val="75000"/>
                  </a:schemeClr>
                </a:solidFill>
              </a:defRPr>
            </a:lvl1pPr>
            <a:lvl2pPr marL="1880045" indent="0" algn="ctr">
              <a:buNone/>
              <a:defRPr>
                <a:solidFill>
                  <a:schemeClr val="tx1">
                    <a:tint val="75000"/>
                  </a:schemeClr>
                </a:solidFill>
              </a:defRPr>
            </a:lvl2pPr>
            <a:lvl3pPr marL="3760094" indent="0" algn="ctr">
              <a:buNone/>
              <a:defRPr>
                <a:solidFill>
                  <a:schemeClr val="tx1">
                    <a:tint val="75000"/>
                  </a:schemeClr>
                </a:solidFill>
              </a:defRPr>
            </a:lvl3pPr>
            <a:lvl4pPr marL="5640139" indent="0" algn="ctr">
              <a:buNone/>
              <a:defRPr>
                <a:solidFill>
                  <a:schemeClr val="tx1">
                    <a:tint val="75000"/>
                  </a:schemeClr>
                </a:solidFill>
              </a:defRPr>
            </a:lvl4pPr>
            <a:lvl5pPr marL="7520188" indent="0" algn="ctr">
              <a:buNone/>
              <a:defRPr>
                <a:solidFill>
                  <a:schemeClr val="tx1">
                    <a:tint val="75000"/>
                  </a:schemeClr>
                </a:solidFill>
              </a:defRPr>
            </a:lvl5pPr>
            <a:lvl6pPr marL="9400233" indent="0" algn="ctr">
              <a:buNone/>
              <a:defRPr>
                <a:solidFill>
                  <a:schemeClr val="tx1">
                    <a:tint val="75000"/>
                  </a:schemeClr>
                </a:solidFill>
              </a:defRPr>
            </a:lvl6pPr>
            <a:lvl7pPr marL="11280283" indent="0" algn="ctr">
              <a:buNone/>
              <a:defRPr>
                <a:solidFill>
                  <a:schemeClr val="tx1">
                    <a:tint val="75000"/>
                  </a:schemeClr>
                </a:solidFill>
              </a:defRPr>
            </a:lvl7pPr>
            <a:lvl8pPr marL="13160327" indent="0" algn="ctr">
              <a:buNone/>
              <a:defRPr>
                <a:solidFill>
                  <a:schemeClr val="tx1">
                    <a:tint val="75000"/>
                  </a:schemeClr>
                </a:solidFill>
              </a:defRPr>
            </a:lvl8pPr>
            <a:lvl9pPr marL="150403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402F9-5169-9143-88C2-17820475E5AD}" type="datetimeFigureOut">
              <a:rPr lang="en-US" smtClean="0"/>
              <a:pPr/>
              <a:t>9/27/10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402F9-5169-9143-88C2-17820475E5AD}" type="datetimeFigureOut">
              <a:rPr lang="en-US" smtClean="0"/>
              <a:pPr/>
              <a:t>9/27/10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1322" y="5623563"/>
            <a:ext cx="55298345" cy="1198422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91069" y="5623563"/>
            <a:ext cx="165178736" cy="1198422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402F9-5169-9143-88C2-17820475E5AD}" type="datetimeFigureOut">
              <a:rPr lang="en-US" smtClean="0"/>
              <a:pPr/>
              <a:t>9/27/10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402F9-5169-9143-88C2-17820475E5AD}" type="datetimeFigureOut">
              <a:rPr lang="en-US" smtClean="0"/>
              <a:pPr/>
              <a:t>9/27/10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14102086"/>
            <a:ext cx="37307521" cy="4358639"/>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9301489"/>
            <a:ext cx="37307521" cy="4800597"/>
          </a:xfrm>
        </p:spPr>
        <p:txBody>
          <a:bodyPr anchor="b"/>
          <a:lstStyle>
            <a:lvl1pPr marL="0" indent="0">
              <a:buNone/>
              <a:defRPr sz="8000">
                <a:solidFill>
                  <a:schemeClr val="tx1">
                    <a:tint val="75000"/>
                  </a:schemeClr>
                </a:solidFill>
              </a:defRPr>
            </a:lvl1pPr>
            <a:lvl2pPr marL="1880045" indent="0">
              <a:buNone/>
              <a:defRPr sz="7500">
                <a:solidFill>
                  <a:schemeClr val="tx1">
                    <a:tint val="75000"/>
                  </a:schemeClr>
                </a:solidFill>
              </a:defRPr>
            </a:lvl2pPr>
            <a:lvl3pPr marL="3760094" indent="0">
              <a:buNone/>
              <a:defRPr sz="6500">
                <a:solidFill>
                  <a:schemeClr val="tx1">
                    <a:tint val="75000"/>
                  </a:schemeClr>
                </a:solidFill>
              </a:defRPr>
            </a:lvl3pPr>
            <a:lvl4pPr marL="5640139" indent="0">
              <a:buNone/>
              <a:defRPr sz="5500">
                <a:solidFill>
                  <a:schemeClr val="tx1">
                    <a:tint val="75000"/>
                  </a:schemeClr>
                </a:solidFill>
              </a:defRPr>
            </a:lvl4pPr>
            <a:lvl5pPr marL="7520188" indent="0">
              <a:buNone/>
              <a:defRPr sz="5500">
                <a:solidFill>
                  <a:schemeClr val="tx1">
                    <a:tint val="75000"/>
                  </a:schemeClr>
                </a:solidFill>
              </a:defRPr>
            </a:lvl5pPr>
            <a:lvl6pPr marL="9400233" indent="0">
              <a:buNone/>
              <a:defRPr sz="5500">
                <a:solidFill>
                  <a:schemeClr val="tx1">
                    <a:tint val="75000"/>
                  </a:schemeClr>
                </a:solidFill>
              </a:defRPr>
            </a:lvl6pPr>
            <a:lvl7pPr marL="11280283" indent="0">
              <a:buNone/>
              <a:defRPr sz="5500">
                <a:solidFill>
                  <a:schemeClr val="tx1">
                    <a:tint val="75000"/>
                  </a:schemeClr>
                </a:solidFill>
              </a:defRPr>
            </a:lvl7pPr>
            <a:lvl8pPr marL="13160327" indent="0">
              <a:buNone/>
              <a:defRPr sz="5500">
                <a:solidFill>
                  <a:schemeClr val="tx1">
                    <a:tint val="75000"/>
                  </a:schemeClr>
                </a:solidFill>
              </a:defRPr>
            </a:lvl8pPr>
            <a:lvl9pPr marL="15040377" indent="0">
              <a:buNone/>
              <a:defRPr sz="5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402F9-5169-9143-88C2-17820475E5AD}" type="datetimeFigureOut">
              <a:rPr lang="en-US" smtClean="0"/>
              <a:pPr/>
              <a:t>9/27/10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91066" y="32771083"/>
            <a:ext cx="110238536" cy="92694759"/>
          </a:xfrm>
        </p:spPr>
        <p:txBody>
          <a:bodyPr/>
          <a:lstStyle>
            <a:lvl1pPr>
              <a:defRPr sz="11500"/>
            </a:lvl1pPr>
            <a:lvl2pPr>
              <a:defRPr sz="10000"/>
            </a:lvl2pPr>
            <a:lvl3pPr>
              <a:defRPr sz="80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261126" y="32771083"/>
            <a:ext cx="110238541" cy="92694759"/>
          </a:xfrm>
        </p:spPr>
        <p:txBody>
          <a:bodyPr/>
          <a:lstStyle>
            <a:lvl1pPr>
              <a:defRPr sz="11500"/>
            </a:lvl1pPr>
            <a:lvl2pPr>
              <a:defRPr sz="10000"/>
            </a:lvl2pPr>
            <a:lvl3pPr>
              <a:defRPr sz="80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402F9-5169-9143-88C2-17820475E5AD}" type="datetimeFigureOut">
              <a:rPr lang="en-US" smtClean="0"/>
              <a:pPr/>
              <a:t>9/27/10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1" y="878844"/>
            <a:ext cx="39502082"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4" y="4912366"/>
            <a:ext cx="19392902" cy="2047237"/>
          </a:xfrm>
        </p:spPr>
        <p:txBody>
          <a:bodyPr anchor="b"/>
          <a:lstStyle>
            <a:lvl1pPr marL="0" indent="0">
              <a:buNone/>
              <a:defRPr sz="10000" b="1"/>
            </a:lvl1pPr>
            <a:lvl2pPr marL="1880045" indent="0">
              <a:buNone/>
              <a:defRPr sz="8000" b="1"/>
            </a:lvl2pPr>
            <a:lvl3pPr marL="3760094" indent="0">
              <a:buNone/>
              <a:defRPr sz="7500" b="1"/>
            </a:lvl3pPr>
            <a:lvl4pPr marL="5640139" indent="0">
              <a:buNone/>
              <a:defRPr sz="6500" b="1"/>
            </a:lvl4pPr>
            <a:lvl5pPr marL="7520188" indent="0">
              <a:buNone/>
              <a:defRPr sz="6500" b="1"/>
            </a:lvl5pPr>
            <a:lvl6pPr marL="9400233" indent="0">
              <a:buNone/>
              <a:defRPr sz="6500" b="1"/>
            </a:lvl6pPr>
            <a:lvl7pPr marL="11280283" indent="0">
              <a:buNone/>
              <a:defRPr sz="6500" b="1"/>
            </a:lvl7pPr>
            <a:lvl8pPr marL="13160327" indent="0">
              <a:buNone/>
              <a:defRPr sz="6500" b="1"/>
            </a:lvl8pPr>
            <a:lvl9pPr marL="15040377" indent="0">
              <a:buNone/>
              <a:defRPr sz="6500" b="1"/>
            </a:lvl9pPr>
          </a:lstStyle>
          <a:p>
            <a:pPr lvl="0"/>
            <a:r>
              <a:rPr lang="en-US" smtClean="0"/>
              <a:t>Click to edit Master text styles</a:t>
            </a:r>
          </a:p>
        </p:txBody>
      </p:sp>
      <p:sp>
        <p:nvSpPr>
          <p:cNvPr id="4" name="Content Placeholder 3"/>
          <p:cNvSpPr>
            <a:spLocks noGrp="1"/>
          </p:cNvSpPr>
          <p:nvPr>
            <p:ph sz="half" idx="2"/>
          </p:nvPr>
        </p:nvSpPr>
        <p:spPr>
          <a:xfrm>
            <a:off x="2194564" y="6959601"/>
            <a:ext cx="19392902" cy="12644124"/>
          </a:xfrm>
        </p:spPr>
        <p:txBody>
          <a:bodyPr/>
          <a:lstStyle>
            <a:lvl1pPr>
              <a:defRPr sz="10000"/>
            </a:lvl1pPr>
            <a:lvl2pPr>
              <a:defRPr sz="8000"/>
            </a:lvl2pPr>
            <a:lvl3pPr>
              <a:defRPr sz="75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4" y="4912366"/>
            <a:ext cx="19400522" cy="2047237"/>
          </a:xfrm>
        </p:spPr>
        <p:txBody>
          <a:bodyPr anchor="b"/>
          <a:lstStyle>
            <a:lvl1pPr marL="0" indent="0">
              <a:buNone/>
              <a:defRPr sz="10000" b="1"/>
            </a:lvl1pPr>
            <a:lvl2pPr marL="1880045" indent="0">
              <a:buNone/>
              <a:defRPr sz="8000" b="1"/>
            </a:lvl2pPr>
            <a:lvl3pPr marL="3760094" indent="0">
              <a:buNone/>
              <a:defRPr sz="7500" b="1"/>
            </a:lvl3pPr>
            <a:lvl4pPr marL="5640139" indent="0">
              <a:buNone/>
              <a:defRPr sz="6500" b="1"/>
            </a:lvl4pPr>
            <a:lvl5pPr marL="7520188" indent="0">
              <a:buNone/>
              <a:defRPr sz="6500" b="1"/>
            </a:lvl5pPr>
            <a:lvl6pPr marL="9400233" indent="0">
              <a:buNone/>
              <a:defRPr sz="6500" b="1"/>
            </a:lvl6pPr>
            <a:lvl7pPr marL="11280283" indent="0">
              <a:buNone/>
              <a:defRPr sz="6500" b="1"/>
            </a:lvl7pPr>
            <a:lvl8pPr marL="13160327" indent="0">
              <a:buNone/>
              <a:defRPr sz="6500" b="1"/>
            </a:lvl8pPr>
            <a:lvl9pPr marL="15040377" indent="0">
              <a:buNone/>
              <a:defRPr sz="6500" b="1"/>
            </a:lvl9pPr>
          </a:lstStyle>
          <a:p>
            <a:pPr lvl="0"/>
            <a:r>
              <a:rPr lang="en-US" smtClean="0"/>
              <a:t>Click to edit Master text styles</a:t>
            </a:r>
          </a:p>
        </p:txBody>
      </p:sp>
      <p:sp>
        <p:nvSpPr>
          <p:cNvPr id="6" name="Content Placeholder 5"/>
          <p:cNvSpPr>
            <a:spLocks noGrp="1"/>
          </p:cNvSpPr>
          <p:nvPr>
            <p:ph sz="quarter" idx="4"/>
          </p:nvPr>
        </p:nvSpPr>
        <p:spPr>
          <a:xfrm>
            <a:off x="22296124" y="6959601"/>
            <a:ext cx="19400522" cy="12644124"/>
          </a:xfrm>
        </p:spPr>
        <p:txBody>
          <a:bodyPr/>
          <a:lstStyle>
            <a:lvl1pPr>
              <a:defRPr sz="10000"/>
            </a:lvl1pPr>
            <a:lvl2pPr>
              <a:defRPr sz="8000"/>
            </a:lvl2pPr>
            <a:lvl3pPr>
              <a:defRPr sz="75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402F9-5169-9143-88C2-17820475E5AD}" type="datetimeFigureOut">
              <a:rPr lang="en-US" smtClean="0"/>
              <a:pPr/>
              <a:t>9/27/10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402F9-5169-9143-88C2-17820475E5AD}" type="datetimeFigureOut">
              <a:rPr lang="en-US" smtClean="0"/>
              <a:pPr/>
              <a:t>9/27/10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402F9-5169-9143-88C2-17820475E5AD}" type="datetimeFigureOut">
              <a:rPr lang="en-US" smtClean="0"/>
              <a:pPr/>
              <a:t>9/27/10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9" y="873761"/>
            <a:ext cx="14439900" cy="3718561"/>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7160241" y="873762"/>
            <a:ext cx="24536400" cy="18729963"/>
          </a:xfrm>
        </p:spPr>
        <p:txBody>
          <a:bodyPr/>
          <a:lstStyle>
            <a:lvl1pPr>
              <a:defRPr sz="13000"/>
            </a:lvl1pPr>
            <a:lvl2pPr>
              <a:defRPr sz="11500"/>
            </a:lvl2pPr>
            <a:lvl3pPr>
              <a:defRPr sz="100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9" y="4592322"/>
            <a:ext cx="14439900" cy="15011402"/>
          </a:xfrm>
        </p:spPr>
        <p:txBody>
          <a:bodyPr/>
          <a:lstStyle>
            <a:lvl1pPr marL="0" indent="0">
              <a:buNone/>
              <a:defRPr sz="5500"/>
            </a:lvl1pPr>
            <a:lvl2pPr marL="1880045" indent="0">
              <a:buNone/>
              <a:defRPr sz="5000"/>
            </a:lvl2pPr>
            <a:lvl3pPr marL="3760094" indent="0">
              <a:buNone/>
              <a:defRPr sz="4000"/>
            </a:lvl3pPr>
            <a:lvl4pPr marL="5640139" indent="0">
              <a:buNone/>
              <a:defRPr sz="3500"/>
            </a:lvl4pPr>
            <a:lvl5pPr marL="7520188" indent="0">
              <a:buNone/>
              <a:defRPr sz="3500"/>
            </a:lvl5pPr>
            <a:lvl6pPr marL="9400233" indent="0">
              <a:buNone/>
              <a:defRPr sz="3500"/>
            </a:lvl6pPr>
            <a:lvl7pPr marL="11280283" indent="0">
              <a:buNone/>
              <a:defRPr sz="3500"/>
            </a:lvl7pPr>
            <a:lvl8pPr marL="13160327" indent="0">
              <a:buNone/>
              <a:defRPr sz="3500"/>
            </a:lvl8pPr>
            <a:lvl9pPr marL="15040377"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402F9-5169-9143-88C2-17820475E5AD}" type="datetimeFigureOut">
              <a:rPr lang="en-US" smtClean="0"/>
              <a:pPr/>
              <a:t>9/27/10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5" y="15361919"/>
            <a:ext cx="26334720" cy="1813564"/>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8602985" y="1960880"/>
            <a:ext cx="26334720" cy="13167361"/>
          </a:xfrm>
        </p:spPr>
        <p:txBody>
          <a:bodyPr/>
          <a:lstStyle>
            <a:lvl1pPr marL="0" indent="0">
              <a:buNone/>
              <a:defRPr sz="13000"/>
            </a:lvl1pPr>
            <a:lvl2pPr marL="1880045" indent="0">
              <a:buNone/>
              <a:defRPr sz="11500"/>
            </a:lvl2pPr>
            <a:lvl3pPr marL="3760094" indent="0">
              <a:buNone/>
              <a:defRPr sz="10000"/>
            </a:lvl3pPr>
            <a:lvl4pPr marL="5640139" indent="0">
              <a:buNone/>
              <a:defRPr sz="8000"/>
            </a:lvl4pPr>
            <a:lvl5pPr marL="7520188" indent="0">
              <a:buNone/>
              <a:defRPr sz="8000"/>
            </a:lvl5pPr>
            <a:lvl6pPr marL="9400233" indent="0">
              <a:buNone/>
              <a:defRPr sz="8000"/>
            </a:lvl6pPr>
            <a:lvl7pPr marL="11280283" indent="0">
              <a:buNone/>
              <a:defRPr sz="8000"/>
            </a:lvl7pPr>
            <a:lvl8pPr marL="13160327" indent="0">
              <a:buNone/>
              <a:defRPr sz="8000"/>
            </a:lvl8pPr>
            <a:lvl9pPr marL="15040377" indent="0">
              <a:buNone/>
              <a:defRPr sz="8000"/>
            </a:lvl9pPr>
          </a:lstStyle>
          <a:p>
            <a:endParaRPr lang="en-US"/>
          </a:p>
        </p:txBody>
      </p:sp>
      <p:sp>
        <p:nvSpPr>
          <p:cNvPr id="4" name="Text Placeholder 3"/>
          <p:cNvSpPr>
            <a:spLocks noGrp="1"/>
          </p:cNvSpPr>
          <p:nvPr>
            <p:ph type="body" sz="half" idx="2"/>
          </p:nvPr>
        </p:nvSpPr>
        <p:spPr>
          <a:xfrm>
            <a:off x="8602985" y="17175483"/>
            <a:ext cx="26334720" cy="2575558"/>
          </a:xfrm>
        </p:spPr>
        <p:txBody>
          <a:bodyPr/>
          <a:lstStyle>
            <a:lvl1pPr marL="0" indent="0">
              <a:buNone/>
              <a:defRPr sz="5500"/>
            </a:lvl1pPr>
            <a:lvl2pPr marL="1880045" indent="0">
              <a:buNone/>
              <a:defRPr sz="5000"/>
            </a:lvl2pPr>
            <a:lvl3pPr marL="3760094" indent="0">
              <a:buNone/>
              <a:defRPr sz="4000"/>
            </a:lvl3pPr>
            <a:lvl4pPr marL="5640139" indent="0">
              <a:buNone/>
              <a:defRPr sz="3500"/>
            </a:lvl4pPr>
            <a:lvl5pPr marL="7520188" indent="0">
              <a:buNone/>
              <a:defRPr sz="3500"/>
            </a:lvl5pPr>
            <a:lvl6pPr marL="9400233" indent="0">
              <a:buNone/>
              <a:defRPr sz="3500"/>
            </a:lvl6pPr>
            <a:lvl7pPr marL="11280283" indent="0">
              <a:buNone/>
              <a:defRPr sz="3500"/>
            </a:lvl7pPr>
            <a:lvl8pPr marL="13160327" indent="0">
              <a:buNone/>
              <a:defRPr sz="3500"/>
            </a:lvl8pPr>
            <a:lvl9pPr marL="15040377"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402F9-5169-9143-88C2-17820475E5AD}" type="datetimeFigureOut">
              <a:rPr lang="en-US" smtClean="0"/>
              <a:pPr/>
              <a:t>9/27/10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B4F6E-17DC-3446-8454-040C27D139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1" y="878844"/>
            <a:ext cx="39502082" cy="3657600"/>
          </a:xfrm>
          <a:prstGeom prst="rect">
            <a:avLst/>
          </a:prstGeom>
        </p:spPr>
        <p:txBody>
          <a:bodyPr vert="horz" lIns="376010" tIns="188005" rIns="376010" bIns="1880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1" y="5120644"/>
            <a:ext cx="39502082" cy="14483081"/>
          </a:xfrm>
          <a:prstGeom prst="rect">
            <a:avLst/>
          </a:prstGeom>
        </p:spPr>
        <p:txBody>
          <a:bodyPr vert="horz" lIns="376010" tIns="188005" rIns="376010" bIns="1880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1" y="20340324"/>
            <a:ext cx="10241279" cy="1168400"/>
          </a:xfrm>
          <a:prstGeom prst="rect">
            <a:avLst/>
          </a:prstGeom>
        </p:spPr>
        <p:txBody>
          <a:bodyPr vert="horz" lIns="376010" tIns="188005" rIns="376010" bIns="188005" rtlCol="0" anchor="ctr"/>
          <a:lstStyle>
            <a:lvl1pPr algn="l">
              <a:defRPr sz="5000">
                <a:solidFill>
                  <a:schemeClr val="tx1">
                    <a:tint val="75000"/>
                  </a:schemeClr>
                </a:solidFill>
              </a:defRPr>
            </a:lvl1pPr>
          </a:lstStyle>
          <a:p>
            <a:fld id="{0BD402F9-5169-9143-88C2-17820475E5AD}" type="datetimeFigureOut">
              <a:rPr lang="en-US" smtClean="0"/>
              <a:pPr/>
              <a:t>9/27/10</a:t>
            </a:fld>
            <a:endParaRPr lang="en-US"/>
          </a:p>
        </p:txBody>
      </p:sp>
      <p:sp>
        <p:nvSpPr>
          <p:cNvPr id="5" name="Footer Placeholder 4"/>
          <p:cNvSpPr>
            <a:spLocks noGrp="1"/>
          </p:cNvSpPr>
          <p:nvPr>
            <p:ph type="ftr" sz="quarter" idx="3"/>
          </p:nvPr>
        </p:nvSpPr>
        <p:spPr>
          <a:xfrm>
            <a:off x="14996162" y="20340324"/>
            <a:ext cx="13898880" cy="1168400"/>
          </a:xfrm>
          <a:prstGeom prst="rect">
            <a:avLst/>
          </a:prstGeom>
        </p:spPr>
        <p:txBody>
          <a:bodyPr vert="horz" lIns="376010" tIns="188005" rIns="376010" bIns="188005" rtlCol="0" anchor="ctr"/>
          <a:lstStyle>
            <a:lvl1pPr algn="ctr">
              <a:defRPr sz="5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4"/>
            <a:ext cx="10241279" cy="1168400"/>
          </a:xfrm>
          <a:prstGeom prst="rect">
            <a:avLst/>
          </a:prstGeom>
        </p:spPr>
        <p:txBody>
          <a:bodyPr vert="horz" lIns="376010" tIns="188005" rIns="376010" bIns="188005" rtlCol="0" anchor="ctr"/>
          <a:lstStyle>
            <a:lvl1pPr algn="r">
              <a:defRPr sz="5000">
                <a:solidFill>
                  <a:schemeClr val="tx1">
                    <a:tint val="75000"/>
                  </a:schemeClr>
                </a:solidFill>
              </a:defRPr>
            </a:lvl1pPr>
          </a:lstStyle>
          <a:p>
            <a:fld id="{EB8B4F6E-17DC-3446-8454-040C27D139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0045" rtl="0" eaLnBrk="1" latinLnBrk="0" hangingPunct="1">
        <a:spcBef>
          <a:spcPct val="0"/>
        </a:spcBef>
        <a:buNone/>
        <a:defRPr sz="18000" kern="1200">
          <a:solidFill>
            <a:schemeClr val="tx1"/>
          </a:solidFill>
          <a:latin typeface="+mj-lt"/>
          <a:ea typeface="+mj-ea"/>
          <a:cs typeface="+mj-cs"/>
        </a:defRPr>
      </a:lvl1pPr>
    </p:titleStyle>
    <p:bodyStyle>
      <a:lvl1pPr marL="1410037" indent="-1410037" algn="l" defTabSz="1880045" rtl="0" eaLnBrk="1" latinLnBrk="0" hangingPunct="1">
        <a:spcBef>
          <a:spcPct val="20000"/>
        </a:spcBef>
        <a:buFont typeface="Arial"/>
        <a:buChar char="•"/>
        <a:defRPr sz="13000" kern="1200">
          <a:solidFill>
            <a:schemeClr val="tx1"/>
          </a:solidFill>
          <a:latin typeface="+mn-lt"/>
          <a:ea typeface="+mn-ea"/>
          <a:cs typeface="+mn-cs"/>
        </a:defRPr>
      </a:lvl1pPr>
      <a:lvl2pPr marL="3055076" indent="-1175031" algn="l" defTabSz="1880045" rtl="0" eaLnBrk="1" latinLnBrk="0" hangingPunct="1">
        <a:spcBef>
          <a:spcPct val="20000"/>
        </a:spcBef>
        <a:buFont typeface="Arial"/>
        <a:buChar char="–"/>
        <a:defRPr sz="11500" kern="1200">
          <a:solidFill>
            <a:schemeClr val="tx1"/>
          </a:solidFill>
          <a:latin typeface="+mn-lt"/>
          <a:ea typeface="+mn-ea"/>
          <a:cs typeface="+mn-cs"/>
        </a:defRPr>
      </a:lvl2pPr>
      <a:lvl3pPr marL="4700119" indent="-940025" algn="l" defTabSz="1880045" rtl="0" eaLnBrk="1" latinLnBrk="0" hangingPunct="1">
        <a:spcBef>
          <a:spcPct val="20000"/>
        </a:spcBef>
        <a:buFont typeface="Arial"/>
        <a:buChar char="•"/>
        <a:defRPr sz="10000" kern="1200">
          <a:solidFill>
            <a:schemeClr val="tx1"/>
          </a:solidFill>
          <a:latin typeface="+mn-lt"/>
          <a:ea typeface="+mn-ea"/>
          <a:cs typeface="+mn-cs"/>
        </a:defRPr>
      </a:lvl3pPr>
      <a:lvl4pPr marL="6580164" indent="-940025" algn="l" defTabSz="1880045" rtl="0" eaLnBrk="1" latinLnBrk="0" hangingPunct="1">
        <a:spcBef>
          <a:spcPct val="20000"/>
        </a:spcBef>
        <a:buFont typeface="Arial"/>
        <a:buChar char="–"/>
        <a:defRPr sz="8000" kern="1200">
          <a:solidFill>
            <a:schemeClr val="tx1"/>
          </a:solidFill>
          <a:latin typeface="+mn-lt"/>
          <a:ea typeface="+mn-ea"/>
          <a:cs typeface="+mn-cs"/>
        </a:defRPr>
      </a:lvl4pPr>
      <a:lvl5pPr marL="8460213" indent="-940025" algn="l" defTabSz="1880045" rtl="0" eaLnBrk="1" latinLnBrk="0" hangingPunct="1">
        <a:spcBef>
          <a:spcPct val="20000"/>
        </a:spcBef>
        <a:buFont typeface="Arial"/>
        <a:buChar char="»"/>
        <a:defRPr sz="8000" kern="1200">
          <a:solidFill>
            <a:schemeClr val="tx1"/>
          </a:solidFill>
          <a:latin typeface="+mn-lt"/>
          <a:ea typeface="+mn-ea"/>
          <a:cs typeface="+mn-cs"/>
        </a:defRPr>
      </a:lvl5pPr>
      <a:lvl6pPr marL="10340258" indent="-940025" algn="l" defTabSz="1880045" rtl="0" eaLnBrk="1" latinLnBrk="0" hangingPunct="1">
        <a:spcBef>
          <a:spcPct val="20000"/>
        </a:spcBef>
        <a:buFont typeface="Arial"/>
        <a:buChar char="•"/>
        <a:defRPr sz="8000" kern="1200">
          <a:solidFill>
            <a:schemeClr val="tx1"/>
          </a:solidFill>
          <a:latin typeface="+mn-lt"/>
          <a:ea typeface="+mn-ea"/>
          <a:cs typeface="+mn-cs"/>
        </a:defRPr>
      </a:lvl6pPr>
      <a:lvl7pPr marL="12220307" indent="-940025" algn="l" defTabSz="1880045" rtl="0" eaLnBrk="1" latinLnBrk="0" hangingPunct="1">
        <a:spcBef>
          <a:spcPct val="20000"/>
        </a:spcBef>
        <a:buFont typeface="Arial"/>
        <a:buChar char="•"/>
        <a:defRPr sz="8000" kern="1200">
          <a:solidFill>
            <a:schemeClr val="tx1"/>
          </a:solidFill>
          <a:latin typeface="+mn-lt"/>
          <a:ea typeface="+mn-ea"/>
          <a:cs typeface="+mn-cs"/>
        </a:defRPr>
      </a:lvl7pPr>
      <a:lvl8pPr marL="14100352" indent="-940025" algn="l" defTabSz="1880045" rtl="0" eaLnBrk="1" latinLnBrk="0" hangingPunct="1">
        <a:spcBef>
          <a:spcPct val="20000"/>
        </a:spcBef>
        <a:buFont typeface="Arial"/>
        <a:buChar char="•"/>
        <a:defRPr sz="8000" kern="1200">
          <a:solidFill>
            <a:schemeClr val="tx1"/>
          </a:solidFill>
          <a:latin typeface="+mn-lt"/>
          <a:ea typeface="+mn-ea"/>
          <a:cs typeface="+mn-cs"/>
        </a:defRPr>
      </a:lvl8pPr>
      <a:lvl9pPr marL="15980396" indent="-940025" algn="l" defTabSz="1880045"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80045" rtl="0" eaLnBrk="1" latinLnBrk="0" hangingPunct="1">
        <a:defRPr sz="7500" kern="1200">
          <a:solidFill>
            <a:schemeClr val="tx1"/>
          </a:solidFill>
          <a:latin typeface="+mn-lt"/>
          <a:ea typeface="+mn-ea"/>
          <a:cs typeface="+mn-cs"/>
        </a:defRPr>
      </a:lvl1pPr>
      <a:lvl2pPr marL="1880045" algn="l" defTabSz="1880045" rtl="0" eaLnBrk="1" latinLnBrk="0" hangingPunct="1">
        <a:defRPr sz="7500" kern="1200">
          <a:solidFill>
            <a:schemeClr val="tx1"/>
          </a:solidFill>
          <a:latin typeface="+mn-lt"/>
          <a:ea typeface="+mn-ea"/>
          <a:cs typeface="+mn-cs"/>
        </a:defRPr>
      </a:lvl2pPr>
      <a:lvl3pPr marL="3760094" algn="l" defTabSz="1880045" rtl="0" eaLnBrk="1" latinLnBrk="0" hangingPunct="1">
        <a:defRPr sz="7500" kern="1200">
          <a:solidFill>
            <a:schemeClr val="tx1"/>
          </a:solidFill>
          <a:latin typeface="+mn-lt"/>
          <a:ea typeface="+mn-ea"/>
          <a:cs typeface="+mn-cs"/>
        </a:defRPr>
      </a:lvl3pPr>
      <a:lvl4pPr marL="5640139" algn="l" defTabSz="1880045" rtl="0" eaLnBrk="1" latinLnBrk="0" hangingPunct="1">
        <a:defRPr sz="7500" kern="1200">
          <a:solidFill>
            <a:schemeClr val="tx1"/>
          </a:solidFill>
          <a:latin typeface="+mn-lt"/>
          <a:ea typeface="+mn-ea"/>
          <a:cs typeface="+mn-cs"/>
        </a:defRPr>
      </a:lvl4pPr>
      <a:lvl5pPr marL="7520188" algn="l" defTabSz="1880045" rtl="0" eaLnBrk="1" latinLnBrk="0" hangingPunct="1">
        <a:defRPr sz="7500" kern="1200">
          <a:solidFill>
            <a:schemeClr val="tx1"/>
          </a:solidFill>
          <a:latin typeface="+mn-lt"/>
          <a:ea typeface="+mn-ea"/>
          <a:cs typeface="+mn-cs"/>
        </a:defRPr>
      </a:lvl5pPr>
      <a:lvl6pPr marL="9400233" algn="l" defTabSz="1880045" rtl="0" eaLnBrk="1" latinLnBrk="0" hangingPunct="1">
        <a:defRPr sz="7500" kern="1200">
          <a:solidFill>
            <a:schemeClr val="tx1"/>
          </a:solidFill>
          <a:latin typeface="+mn-lt"/>
          <a:ea typeface="+mn-ea"/>
          <a:cs typeface="+mn-cs"/>
        </a:defRPr>
      </a:lvl6pPr>
      <a:lvl7pPr marL="11280283" algn="l" defTabSz="1880045" rtl="0" eaLnBrk="1" latinLnBrk="0" hangingPunct="1">
        <a:defRPr sz="7500" kern="1200">
          <a:solidFill>
            <a:schemeClr val="tx1"/>
          </a:solidFill>
          <a:latin typeface="+mn-lt"/>
          <a:ea typeface="+mn-ea"/>
          <a:cs typeface="+mn-cs"/>
        </a:defRPr>
      </a:lvl7pPr>
      <a:lvl8pPr marL="13160327" algn="l" defTabSz="1880045" rtl="0" eaLnBrk="1" latinLnBrk="0" hangingPunct="1">
        <a:defRPr sz="7500" kern="1200">
          <a:solidFill>
            <a:schemeClr val="tx1"/>
          </a:solidFill>
          <a:latin typeface="+mn-lt"/>
          <a:ea typeface="+mn-ea"/>
          <a:cs typeface="+mn-cs"/>
        </a:defRPr>
      </a:lvl8pPr>
      <a:lvl9pPr marL="15040377" algn="l" defTabSz="1880045"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3"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 name="Rectangle 287"/>
          <p:cNvSpPr/>
          <p:nvPr/>
        </p:nvSpPr>
        <p:spPr>
          <a:xfrm>
            <a:off x="0" y="0"/>
            <a:ext cx="43891200" cy="21945600"/>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0" name="Right Arrow Callout 129"/>
          <p:cNvSpPr/>
          <p:nvPr/>
        </p:nvSpPr>
        <p:spPr>
          <a:xfrm>
            <a:off x="12622810" y="4194776"/>
            <a:ext cx="19549959" cy="15432154"/>
          </a:xfrm>
          <a:prstGeom prst="rightArrowCallout">
            <a:avLst>
              <a:gd name="adj1" fmla="val 11860"/>
              <a:gd name="adj2" fmla="val 11082"/>
              <a:gd name="adj3" fmla="val 7034"/>
              <a:gd name="adj4" fmla="val 90342"/>
            </a:avLst>
          </a:prstGeom>
          <a:solidFill>
            <a:schemeClr val="accent4">
              <a:lumMod val="60000"/>
              <a:lumOff val="40000"/>
            </a:schemeClr>
          </a:solidFill>
          <a:ln w="152400" cmpd="sng">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6" name="Right Arrow Callout 125"/>
          <p:cNvSpPr/>
          <p:nvPr/>
        </p:nvSpPr>
        <p:spPr>
          <a:xfrm>
            <a:off x="808168" y="4194778"/>
            <a:ext cx="11545252" cy="16586679"/>
          </a:xfrm>
          <a:prstGeom prst="rightArrowCallout">
            <a:avLst>
              <a:gd name="adj1" fmla="val 15028"/>
              <a:gd name="adj2" fmla="val 13569"/>
              <a:gd name="adj3" fmla="val 10731"/>
              <a:gd name="adj4" fmla="val 84258"/>
            </a:avLst>
          </a:prstGeom>
          <a:solidFill>
            <a:schemeClr val="accent4">
              <a:lumMod val="60000"/>
              <a:lumOff val="40000"/>
            </a:schemeClr>
          </a:solidFill>
          <a:ln w="152400" cmpd="sng">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2" name="Right Arrow Callout 131"/>
          <p:cNvSpPr/>
          <p:nvPr/>
        </p:nvSpPr>
        <p:spPr>
          <a:xfrm rot="5400000">
            <a:off x="31803602" y="4638676"/>
            <a:ext cx="12014196" cy="10814052"/>
          </a:xfrm>
          <a:prstGeom prst="rightArrowCallout">
            <a:avLst>
              <a:gd name="adj1" fmla="val 16364"/>
              <a:gd name="adj2" fmla="val 14917"/>
              <a:gd name="adj3" fmla="val 10553"/>
              <a:gd name="adj4" fmla="val 82969"/>
            </a:avLst>
          </a:prstGeom>
          <a:solidFill>
            <a:schemeClr val="accent4">
              <a:lumMod val="60000"/>
              <a:lumOff val="40000"/>
            </a:schemeClr>
          </a:solidFill>
          <a:ln w="152400" cmpd="sng">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3" name="Rectangle 132"/>
          <p:cNvSpPr/>
          <p:nvPr/>
        </p:nvSpPr>
        <p:spPr>
          <a:xfrm>
            <a:off x="31749444" y="16394258"/>
            <a:ext cx="11506768" cy="5041427"/>
          </a:xfrm>
          <a:prstGeom prst="rect">
            <a:avLst/>
          </a:prstGeom>
          <a:solidFill>
            <a:schemeClr val="accent4">
              <a:lumMod val="60000"/>
              <a:lumOff val="40000"/>
            </a:schemeClr>
          </a:solidFill>
          <a:ln w="152400" cmpd="sng">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5" name="TextBox 74"/>
          <p:cNvSpPr txBox="1"/>
          <p:nvPr/>
        </p:nvSpPr>
        <p:spPr>
          <a:xfrm>
            <a:off x="0" y="654231"/>
            <a:ext cx="43891200" cy="2785378"/>
          </a:xfrm>
          <a:prstGeom prst="rect">
            <a:avLst/>
          </a:prstGeom>
          <a:noFill/>
        </p:spPr>
        <p:txBody>
          <a:bodyPr wrap="square" rtlCol="0">
            <a:spAutoFit/>
          </a:bodyPr>
          <a:lstStyle/>
          <a:p>
            <a:pPr algn="ctr"/>
            <a:r>
              <a:rPr lang="en-US" b="1" dirty="0" smtClean="0"/>
              <a:t>Three Key Factors that Influence </a:t>
            </a:r>
            <a:r>
              <a:rPr lang="en-US" sz="10000" b="1" dirty="0" smtClean="0"/>
              <a:t>EDA</a:t>
            </a:r>
            <a:r>
              <a:rPr lang="en-US" b="1" dirty="0" smtClean="0"/>
              <a:t> in </a:t>
            </a:r>
            <a:r>
              <a:rPr lang="en-US" sz="10000" b="1" dirty="0" smtClean="0"/>
              <a:t>Observational Studies</a:t>
            </a:r>
            <a:r>
              <a:rPr lang="en-US" b="1" dirty="0" smtClean="0"/>
              <a:t> of </a:t>
            </a:r>
            <a:r>
              <a:rPr lang="en-US" sz="10000" b="1" dirty="0" smtClean="0"/>
              <a:t>Occupational Therapy </a:t>
            </a:r>
            <a:endParaRPr lang="en-US" sz="10000" dirty="0" smtClean="0"/>
          </a:p>
          <a:p>
            <a:endParaRPr lang="en-US" dirty="0"/>
          </a:p>
        </p:txBody>
      </p:sp>
      <p:sp>
        <p:nvSpPr>
          <p:cNvPr id="76" name="TextBox 75"/>
          <p:cNvSpPr txBox="1"/>
          <p:nvPr/>
        </p:nvSpPr>
        <p:spPr>
          <a:xfrm>
            <a:off x="0" y="2533332"/>
            <a:ext cx="43891200" cy="1415772"/>
          </a:xfrm>
          <a:prstGeom prst="rect">
            <a:avLst/>
          </a:prstGeom>
          <a:noFill/>
        </p:spPr>
        <p:txBody>
          <a:bodyPr wrap="square" rtlCol="0">
            <a:spAutoFit/>
          </a:bodyPr>
          <a:lstStyle/>
          <a:p>
            <a:pPr algn="ctr"/>
            <a:r>
              <a:rPr lang="en-US" sz="3600" dirty="0"/>
              <a:t>Elliott </a:t>
            </a:r>
            <a:r>
              <a:rPr lang="en-US" sz="3600" dirty="0" smtClean="0"/>
              <a:t>Hedman</a:t>
            </a:r>
            <a:r>
              <a:rPr lang="en-US" sz="3600" baseline="30000" dirty="0" smtClean="0"/>
              <a:t>1</a:t>
            </a:r>
            <a:r>
              <a:rPr lang="en-US" sz="3600" dirty="0" smtClean="0"/>
              <a:t>, Rosalind Picard</a:t>
            </a:r>
            <a:r>
              <a:rPr lang="en-US" sz="3600" baseline="30000" dirty="0" smtClean="0"/>
              <a:t>1</a:t>
            </a:r>
            <a:r>
              <a:rPr lang="en-US" sz="3600" dirty="0" smtClean="0"/>
              <a:t>,Lucy Jane Miller</a:t>
            </a:r>
            <a:r>
              <a:rPr lang="en-US" sz="3600" baseline="30000" dirty="0" smtClean="0"/>
              <a:t>2</a:t>
            </a:r>
            <a:r>
              <a:rPr lang="en-US" sz="3600" dirty="0" smtClean="0"/>
              <a:t>, and Matthew Goodwin</a:t>
            </a:r>
            <a:r>
              <a:rPr lang="en-US" sz="3600" baseline="30000" dirty="0" smtClean="0"/>
              <a:t>1</a:t>
            </a:r>
            <a:r>
              <a:rPr lang="en-US" sz="3600" dirty="0" smtClean="0"/>
              <a:t> </a:t>
            </a:r>
          </a:p>
          <a:p>
            <a:pPr algn="ctr"/>
            <a:r>
              <a:rPr lang="en-US" sz="2500" dirty="0" smtClean="0"/>
              <a:t>1. Media </a:t>
            </a:r>
            <a:r>
              <a:rPr lang="en-US" sz="2500" dirty="0"/>
              <a:t>Lab, MIT, Cambridge, Massachusetts </a:t>
            </a:r>
            <a:endParaRPr lang="en-US" sz="2500" dirty="0" smtClean="0"/>
          </a:p>
          <a:p>
            <a:pPr algn="ctr"/>
            <a:r>
              <a:rPr lang="en-US" sz="2500" dirty="0" smtClean="0"/>
              <a:t>2. Sensory Processing Disorder Foundation</a:t>
            </a:r>
            <a:r>
              <a:rPr lang="en-US" sz="2500" dirty="0"/>
              <a:t>, Greenwood Village, Colorado </a:t>
            </a:r>
          </a:p>
        </p:txBody>
      </p:sp>
      <p:sp>
        <p:nvSpPr>
          <p:cNvPr id="77" name="Rectangle 76"/>
          <p:cNvSpPr/>
          <p:nvPr/>
        </p:nvSpPr>
        <p:spPr>
          <a:xfrm>
            <a:off x="1385431" y="4772040"/>
            <a:ext cx="8658938" cy="4620584"/>
          </a:xfrm>
          <a:prstGeom prst="rect">
            <a:avLst/>
          </a:prstGeom>
          <a:solidFill>
            <a:schemeClr val="bg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2799294" y="4266343"/>
            <a:ext cx="10007423" cy="9398857"/>
          </a:xfrm>
          <a:prstGeom prst="rect">
            <a:avLst/>
          </a:prstGeom>
          <a:solidFill>
            <a:schemeClr val="bg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31941864" y="16663647"/>
            <a:ext cx="11121926" cy="4502647"/>
          </a:xfrm>
          <a:prstGeom prst="rect">
            <a:avLst/>
          </a:prstGeom>
          <a:solidFill>
            <a:schemeClr val="bg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462398" y="4627538"/>
            <a:ext cx="6580794" cy="1569660"/>
          </a:xfrm>
          <a:prstGeom prst="rect">
            <a:avLst/>
          </a:prstGeom>
          <a:noFill/>
        </p:spPr>
        <p:txBody>
          <a:bodyPr wrap="square" lIns="91440" tIns="45720" rIns="91440" bIns="45720">
            <a:spAutoFit/>
          </a:bodyPr>
          <a:lstStyle/>
          <a:p>
            <a:pPr algn="ctr"/>
            <a:r>
              <a:rPr lang="en-US" sz="9600" b="1" dirty="0" smtClean="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rPr>
              <a:t>Motivation</a:t>
            </a:r>
            <a:endParaRPr lang="en-US" sz="9600" b="1" dirty="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134" name="Rectangle 133"/>
          <p:cNvSpPr/>
          <p:nvPr/>
        </p:nvSpPr>
        <p:spPr>
          <a:xfrm>
            <a:off x="13238556" y="4690460"/>
            <a:ext cx="16663647" cy="1774881"/>
          </a:xfrm>
          <a:prstGeom prst="rect">
            <a:avLst/>
          </a:prstGeom>
          <a:solidFill>
            <a:schemeClr val="bg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13315524" y="4625999"/>
            <a:ext cx="16663647" cy="3046988"/>
          </a:xfrm>
          <a:prstGeom prst="rect">
            <a:avLst/>
          </a:prstGeom>
          <a:noFill/>
        </p:spPr>
        <p:txBody>
          <a:bodyPr wrap="square" lIns="91440" tIns="45720" rIns="91440" bIns="45720">
            <a:spAutoFit/>
          </a:bodyPr>
          <a:lstStyle/>
          <a:p>
            <a:pPr algn="ctr"/>
            <a:r>
              <a:rPr lang="en-US" sz="9600" b="1" dirty="0" smtClean="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rPr>
              <a:t>Three Factors that Affect EDA</a:t>
            </a:r>
            <a:endParaRPr lang="en-US" sz="9600" dirty="0" smtClean="0">
              <a:ln w="12700">
                <a:solidFill>
                  <a:schemeClr val="tx1"/>
                </a:solidFill>
                <a:prstDash val="solid"/>
              </a:ln>
            </a:endParaRPr>
          </a:p>
          <a:p>
            <a:pPr algn="ctr"/>
            <a:endParaRPr lang="en-US" sz="9600" b="1" dirty="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136" name="Rectangle 135"/>
          <p:cNvSpPr/>
          <p:nvPr/>
        </p:nvSpPr>
        <p:spPr>
          <a:xfrm>
            <a:off x="1383894" y="9965867"/>
            <a:ext cx="8621991" cy="10122874"/>
          </a:xfrm>
          <a:prstGeom prst="rect">
            <a:avLst/>
          </a:prstGeom>
          <a:solidFill>
            <a:schemeClr val="bg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1422376" y="10090755"/>
            <a:ext cx="8585224" cy="1354217"/>
          </a:xfrm>
          <a:prstGeom prst="rect">
            <a:avLst/>
          </a:prstGeom>
          <a:noFill/>
        </p:spPr>
        <p:txBody>
          <a:bodyPr wrap="square" lIns="91440" tIns="45720" rIns="91440" bIns="45720">
            <a:spAutoFit/>
          </a:bodyPr>
          <a:lstStyle/>
          <a:p>
            <a:pPr algn="ctr"/>
            <a:r>
              <a:rPr lang="en-US" sz="4100" b="1" dirty="0" smtClean="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rPr>
              <a:t>Do therapeutic activities create a consistent EDA response?</a:t>
            </a:r>
            <a:endParaRPr lang="en-US" sz="4100" dirty="0">
              <a:ln w="12700">
                <a:solidFill>
                  <a:schemeClr val="tx1"/>
                </a:solidFill>
                <a:prstDash val="solid"/>
              </a:ln>
            </a:endParaRPr>
          </a:p>
        </p:txBody>
      </p:sp>
      <p:sp>
        <p:nvSpPr>
          <p:cNvPr id="142" name="Rectangle 141"/>
          <p:cNvSpPr/>
          <p:nvPr/>
        </p:nvSpPr>
        <p:spPr>
          <a:xfrm>
            <a:off x="32800832" y="4003316"/>
            <a:ext cx="10121337" cy="2862322"/>
          </a:xfrm>
          <a:prstGeom prst="rect">
            <a:avLst/>
          </a:prstGeom>
          <a:noFill/>
        </p:spPr>
        <p:txBody>
          <a:bodyPr wrap="square" lIns="91440" tIns="45720" rIns="91440" bIns="45720">
            <a:spAutoFit/>
          </a:bodyPr>
          <a:lstStyle/>
          <a:p>
            <a:pPr algn="ctr"/>
            <a:r>
              <a:rPr lang="en-US" sz="7700" b="1" dirty="0" smtClean="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rPr>
              <a:t>Accounting for Factors</a:t>
            </a:r>
            <a:endParaRPr lang="en-US" sz="7700" dirty="0" smtClean="0">
              <a:ln w="12700">
                <a:solidFill>
                  <a:schemeClr val="tx1"/>
                </a:solidFill>
                <a:prstDash val="solid"/>
              </a:ln>
            </a:endParaRPr>
          </a:p>
          <a:p>
            <a:pPr algn="ctr"/>
            <a:endParaRPr lang="en-US" sz="9600" b="1" dirty="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143" name="Rectangle 142"/>
          <p:cNvSpPr/>
          <p:nvPr/>
        </p:nvSpPr>
        <p:spPr>
          <a:xfrm>
            <a:off x="32012560" y="16706958"/>
            <a:ext cx="10982139" cy="3046988"/>
          </a:xfrm>
          <a:prstGeom prst="rect">
            <a:avLst/>
          </a:prstGeom>
          <a:noFill/>
        </p:spPr>
        <p:txBody>
          <a:bodyPr wrap="square" lIns="91440" tIns="45720" rIns="91440" bIns="45720">
            <a:spAutoFit/>
          </a:bodyPr>
          <a:lstStyle/>
          <a:p>
            <a:pPr algn="ctr"/>
            <a:r>
              <a:rPr lang="en-US" sz="9600" b="1" dirty="0" smtClean="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rPr>
              <a:t>Conclusion</a:t>
            </a:r>
            <a:endParaRPr lang="en-US" sz="9600" dirty="0" smtClean="0">
              <a:ln w="12700">
                <a:solidFill>
                  <a:schemeClr val="tx1"/>
                </a:solidFill>
                <a:prstDash val="solid"/>
              </a:ln>
            </a:endParaRPr>
          </a:p>
          <a:p>
            <a:pPr algn="ctr"/>
            <a:endParaRPr lang="en-US" sz="9600" b="1" dirty="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endParaRPr>
          </a:p>
        </p:txBody>
      </p:sp>
      <p:pic>
        <p:nvPicPr>
          <p:cNvPr id="145" name="Picture 144" descr="ballpit.png"/>
          <p:cNvPicPr>
            <a:picLocks noChangeAspect="1"/>
          </p:cNvPicPr>
          <p:nvPr/>
        </p:nvPicPr>
        <p:blipFill>
          <a:blip r:embed="rId3"/>
          <a:srcRect r="14082"/>
          <a:stretch>
            <a:fillRect/>
          </a:stretch>
        </p:blipFill>
        <p:spPr>
          <a:xfrm>
            <a:off x="5147732" y="16683850"/>
            <a:ext cx="4209311" cy="2013642"/>
          </a:xfrm>
          <a:prstGeom prst="round2DiagRect">
            <a:avLst>
              <a:gd name="adj1" fmla="val 16667"/>
              <a:gd name="adj2" fmla="val 0"/>
            </a:avLst>
          </a:prstGeom>
          <a:ln w="88900" cap="sq">
            <a:solidFill>
              <a:schemeClr val="accent4">
                <a:lumMod val="75000"/>
              </a:schemeClr>
            </a:solidFill>
            <a:miter lim="800000"/>
          </a:ln>
          <a:effectLst>
            <a:outerShdw blurRad="57785" algn="br" rotWithShape="0">
              <a:srgbClr val="000000">
                <a:alpha val="70000"/>
              </a:srgbClr>
            </a:outerShdw>
          </a:effectLst>
        </p:spPr>
      </p:pic>
      <p:sp>
        <p:nvSpPr>
          <p:cNvPr id="147" name="TextBox 146"/>
          <p:cNvSpPr txBox="1"/>
          <p:nvPr/>
        </p:nvSpPr>
        <p:spPr>
          <a:xfrm>
            <a:off x="1397000" y="6051634"/>
            <a:ext cx="5579533" cy="3323987"/>
          </a:xfrm>
          <a:prstGeom prst="rect">
            <a:avLst/>
          </a:prstGeom>
          <a:noFill/>
        </p:spPr>
        <p:txBody>
          <a:bodyPr wrap="square" lIns="457200" rIns="457200" rtlCol="0">
            <a:spAutoFit/>
          </a:bodyPr>
          <a:lstStyle/>
          <a:p>
            <a:r>
              <a:rPr lang="en-US" sz="1800" dirty="0" smtClean="0"/>
              <a:t>Changing a child’s arousal is an important goal of occupational therapy but therapists do not have a way to objectively measure how therapy affects arousal.  We hypothesized that when children with Sensory Processing Disorder (SPD) participate in guided activities within an occupational therapy setting, informative changes in electrodermal activity (EDA) could be detected using </a:t>
            </a:r>
            <a:r>
              <a:rPr lang="en-US" sz="1800" dirty="0" err="1" smtClean="0"/>
              <a:t>iCalm</a:t>
            </a:r>
            <a:r>
              <a:rPr lang="en-US" sz="1800" dirty="0" smtClean="0"/>
              <a:t>. </a:t>
            </a:r>
            <a:r>
              <a:rPr lang="en-US" sz="1800" dirty="0" err="1" smtClean="0"/>
              <a:t>iCalm</a:t>
            </a:r>
            <a:r>
              <a:rPr lang="en-US" sz="1800" dirty="0" smtClean="0"/>
              <a:t> is a small, wireless sensor developed at MIT that measures EDA and motion, worn on the wrist or above the ankle</a:t>
            </a:r>
            <a:r>
              <a:rPr lang="en-US" sz="1800" baseline="30000" dirty="0" smtClean="0"/>
              <a:t>1</a:t>
            </a:r>
            <a:r>
              <a:rPr lang="en-US" sz="1800" dirty="0" smtClean="0"/>
              <a:t>. </a:t>
            </a:r>
          </a:p>
          <a:p>
            <a:endParaRPr lang="en-US" sz="1200" dirty="0"/>
          </a:p>
        </p:txBody>
      </p:sp>
      <p:pic>
        <p:nvPicPr>
          <p:cNvPr id="149" name="Picture 148" descr=":::Grad 3rd:Research:SPD-Summer:Pics:Melanie-Alec-7-16-09(1).JPG"/>
          <p:cNvPicPr/>
          <p:nvPr/>
        </p:nvPicPr>
        <p:blipFill>
          <a:blip r:embed="rId4"/>
          <a:srcRect/>
          <a:stretch>
            <a:fillRect/>
          </a:stretch>
        </p:blipFill>
        <p:spPr bwMode="auto">
          <a:xfrm>
            <a:off x="7064440" y="6285842"/>
            <a:ext cx="4832542" cy="2719630"/>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1" name="TextBox 150"/>
          <p:cNvSpPr txBox="1"/>
          <p:nvPr/>
        </p:nvSpPr>
        <p:spPr>
          <a:xfrm>
            <a:off x="1371600" y="11815796"/>
            <a:ext cx="8636000" cy="2277547"/>
          </a:xfrm>
          <a:prstGeom prst="rect">
            <a:avLst/>
          </a:prstGeom>
          <a:noFill/>
        </p:spPr>
        <p:txBody>
          <a:bodyPr wrap="square" lIns="457200" rIns="457200" rtlCol="0">
            <a:spAutoFit/>
          </a:bodyPr>
          <a:lstStyle/>
          <a:p>
            <a:r>
              <a:rPr lang="en-US" sz="2400" dirty="0" smtClean="0"/>
              <a:t>In our observation of 77 therapy </a:t>
            </a:r>
            <a:r>
              <a:rPr lang="en-US" sz="2400" dirty="0" smtClean="0"/>
              <a:t>sessions with 23 </a:t>
            </a:r>
            <a:r>
              <a:rPr lang="en-US" sz="2400" dirty="0" smtClean="0"/>
              <a:t>children diagnosed with SPD</a:t>
            </a:r>
            <a:r>
              <a:rPr lang="en-US" sz="2400" dirty="0" smtClean="0"/>
              <a:t>,</a:t>
            </a:r>
            <a:r>
              <a:rPr lang="en-US" sz="2400" b="1" dirty="0" smtClean="0"/>
              <a:t> </a:t>
            </a:r>
            <a:r>
              <a:rPr lang="en-US" sz="2400" b="1" dirty="0" smtClean="0"/>
              <a:t>average </a:t>
            </a:r>
            <a:r>
              <a:rPr lang="en-US" sz="2400" dirty="0" smtClean="0"/>
              <a:t>changes in EDA, </a:t>
            </a:r>
            <a:r>
              <a:rPr lang="en-US" sz="2400" b="1" dirty="0" smtClean="0"/>
              <a:t>across </a:t>
            </a:r>
            <a:r>
              <a:rPr lang="en-US" sz="2400" b="1" dirty="0" smtClean="0"/>
              <a:t>children </a:t>
            </a:r>
            <a:r>
              <a:rPr lang="en-US" sz="2400" dirty="0" smtClean="0"/>
              <a:t>and </a:t>
            </a:r>
            <a:r>
              <a:rPr lang="en-US" sz="2400" dirty="0" smtClean="0"/>
              <a:t>different pieces of </a:t>
            </a:r>
            <a:r>
              <a:rPr lang="en-US" sz="2400" dirty="0" smtClean="0"/>
              <a:t>equipment, </a:t>
            </a:r>
            <a:r>
              <a:rPr lang="en-US" sz="2400" dirty="0" smtClean="0"/>
              <a:t>was not statistically different from zero</a:t>
            </a:r>
            <a:r>
              <a:rPr lang="en-US" sz="2400" baseline="30000" dirty="0" smtClean="0"/>
              <a:t>2</a:t>
            </a:r>
            <a:r>
              <a:rPr lang="en-US" sz="2400" dirty="0" smtClean="0"/>
              <a:t>.</a:t>
            </a:r>
          </a:p>
          <a:p>
            <a:endParaRPr lang="en-US" sz="1000" dirty="0" smtClean="0"/>
          </a:p>
          <a:p>
            <a:r>
              <a:rPr lang="en-US" sz="1800" dirty="0" smtClean="0"/>
              <a:t>Individual therapeutic activities affected EDA changes, but these changes had a high degree of variability.</a:t>
            </a:r>
            <a:endParaRPr lang="en-US" sz="1800" dirty="0"/>
          </a:p>
        </p:txBody>
      </p:sp>
      <p:grpSp>
        <p:nvGrpSpPr>
          <p:cNvPr id="154" name="Group 153"/>
          <p:cNvGrpSpPr/>
          <p:nvPr/>
        </p:nvGrpSpPr>
        <p:grpSpPr>
          <a:xfrm>
            <a:off x="5147734" y="14126566"/>
            <a:ext cx="4126952" cy="2013992"/>
            <a:chOff x="5387785" y="13954140"/>
            <a:chExt cx="3489442" cy="2691213"/>
          </a:xfrm>
        </p:grpSpPr>
        <p:pic>
          <p:nvPicPr>
            <p:cNvPr id="150" name="Picture 149" descr="ballpitUp.png"/>
            <p:cNvPicPr>
              <a:picLocks noChangeAspect="1"/>
            </p:cNvPicPr>
            <p:nvPr/>
          </p:nvPicPr>
          <p:blipFill>
            <a:blip r:embed="rId5"/>
            <a:srcRect r="13961"/>
            <a:stretch>
              <a:fillRect/>
            </a:stretch>
          </p:blipFill>
          <p:spPr>
            <a:xfrm>
              <a:off x="5387785" y="13954140"/>
              <a:ext cx="3489442" cy="2691213"/>
            </a:xfrm>
            <a:prstGeom prst="round2DiagRect">
              <a:avLst>
                <a:gd name="adj1" fmla="val 16667"/>
                <a:gd name="adj2" fmla="val 0"/>
              </a:avLst>
            </a:prstGeom>
            <a:ln w="88900" cap="sq">
              <a:solidFill>
                <a:schemeClr val="accent4">
                  <a:lumMod val="75000"/>
                </a:schemeClr>
              </a:solidFill>
              <a:miter lim="800000"/>
            </a:ln>
            <a:effectLst>
              <a:outerShdw blurRad="57785" algn="br" rotWithShape="0">
                <a:srgbClr val="000000">
                  <a:alpha val="70000"/>
                </a:srgbClr>
              </a:outerShdw>
            </a:effectLst>
          </p:spPr>
        </p:pic>
        <p:sp>
          <p:nvSpPr>
            <p:cNvPr id="153" name="Rectangle 152"/>
            <p:cNvSpPr/>
            <p:nvPr/>
          </p:nvSpPr>
          <p:spPr>
            <a:xfrm>
              <a:off x="6631672" y="14228585"/>
              <a:ext cx="563879" cy="1240014"/>
            </a:xfrm>
            <a:prstGeom prst="rect">
              <a:avLst/>
            </a:prstGeom>
            <a:gradFill flip="none" rotWithShape="1">
              <a:gsLst>
                <a:gs pos="0">
                  <a:schemeClr val="accent1">
                    <a:tint val="100000"/>
                    <a:shade val="100000"/>
                    <a:satMod val="130000"/>
                    <a:alpha val="38000"/>
                  </a:schemeClr>
                </a:gs>
                <a:gs pos="100000">
                  <a:schemeClr val="accent1">
                    <a:tint val="50000"/>
                    <a:shade val="100000"/>
                    <a:satMod val="350000"/>
                    <a:alpha val="3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1773734" y="14548573"/>
            <a:ext cx="4830266" cy="1200329"/>
            <a:chOff x="1828767" y="15273621"/>
            <a:chExt cx="4830266" cy="1200329"/>
          </a:xfrm>
        </p:grpSpPr>
        <p:sp>
          <p:nvSpPr>
            <p:cNvPr id="152" name="TextBox 151"/>
            <p:cNvSpPr txBox="1"/>
            <p:nvPr/>
          </p:nvSpPr>
          <p:spPr>
            <a:xfrm>
              <a:off x="1828767" y="15273621"/>
              <a:ext cx="2963282" cy="1200329"/>
            </a:xfrm>
            <a:prstGeom prst="rect">
              <a:avLst/>
            </a:prstGeom>
            <a:solidFill>
              <a:schemeClr val="bg1"/>
            </a:solidFill>
            <a:ln w="76200" cmpd="sng">
              <a:solidFill>
                <a:schemeClr val="accent1"/>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For example, Child 13’s EDA extensively increases while playing in the ball pit. </a:t>
              </a:r>
              <a:endParaRPr lang="en-US" sz="1800" dirty="0"/>
            </a:p>
          </p:txBody>
        </p:sp>
        <p:cxnSp>
          <p:nvCxnSpPr>
            <p:cNvPr id="156" name="Straight Connector 155"/>
            <p:cNvCxnSpPr/>
            <p:nvPr/>
          </p:nvCxnSpPr>
          <p:spPr>
            <a:xfrm flipV="1">
              <a:off x="4787900" y="15336398"/>
              <a:ext cx="1871133" cy="30603"/>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59" name="Group 158"/>
          <p:cNvGrpSpPr/>
          <p:nvPr/>
        </p:nvGrpSpPr>
        <p:grpSpPr>
          <a:xfrm>
            <a:off x="1746217" y="16525789"/>
            <a:ext cx="5687516" cy="1517294"/>
            <a:chOff x="1828767" y="14713055"/>
            <a:chExt cx="5547604" cy="1477329"/>
          </a:xfrm>
        </p:grpSpPr>
        <p:sp>
          <p:nvSpPr>
            <p:cNvPr id="160" name="TextBox 159"/>
            <p:cNvSpPr txBox="1"/>
            <p:nvPr/>
          </p:nvSpPr>
          <p:spPr>
            <a:xfrm>
              <a:off x="1828767" y="14713055"/>
              <a:ext cx="2963282" cy="1477329"/>
            </a:xfrm>
            <a:prstGeom prst="rect">
              <a:avLst/>
            </a:prstGeom>
            <a:solidFill>
              <a:schemeClr val="bg1"/>
            </a:solidFill>
            <a:ln w="76200" cmpd="sng">
              <a:solidFill>
                <a:schemeClr val="accent2"/>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As an opposing example, Child 11’s EDA substantially decreases while playing in the ball pit. </a:t>
              </a:r>
              <a:endParaRPr lang="en-US" sz="1800" dirty="0"/>
            </a:p>
          </p:txBody>
        </p:sp>
        <p:cxnSp>
          <p:nvCxnSpPr>
            <p:cNvPr id="161" name="Straight Connector 160"/>
            <p:cNvCxnSpPr/>
            <p:nvPr/>
          </p:nvCxnSpPr>
          <p:spPr>
            <a:xfrm flipV="1">
              <a:off x="4750204" y="15195311"/>
              <a:ext cx="2626167" cy="6594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63" name="Rectangle 162"/>
          <p:cNvSpPr/>
          <p:nvPr/>
        </p:nvSpPr>
        <p:spPr>
          <a:xfrm>
            <a:off x="7461250" y="16898323"/>
            <a:ext cx="914400" cy="919777"/>
          </a:xfrm>
          <a:prstGeom prst="rect">
            <a:avLst/>
          </a:prstGeom>
          <a:solidFill>
            <a:srgbClr val="C0504D">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1397000" y="19052334"/>
            <a:ext cx="8636000" cy="932090"/>
          </a:xfrm>
          <a:prstGeom prst="rect">
            <a:avLst/>
          </a:prstGeom>
        </p:spPr>
        <p:txBody>
          <a:bodyPr wrap="square" lIns="457200" rIns="457200">
            <a:spAutoFit/>
          </a:bodyPr>
          <a:lstStyle/>
          <a:p>
            <a:r>
              <a:rPr lang="en-US" sz="1800" dirty="0" smtClean="0"/>
              <a:t>Other unaccounted for factors play a large role in how a child’s EDA changes with therapeutic activity. In the next section we suggest 3 factors that, in part,  accounted for these differences.</a:t>
            </a:r>
            <a:endParaRPr lang="en-US" sz="1800" dirty="0"/>
          </a:p>
        </p:txBody>
      </p:sp>
      <p:sp>
        <p:nvSpPr>
          <p:cNvPr id="192" name="TextBox 191"/>
          <p:cNvSpPr txBox="1"/>
          <p:nvPr/>
        </p:nvSpPr>
        <p:spPr>
          <a:xfrm>
            <a:off x="5046133" y="16208292"/>
            <a:ext cx="3962400" cy="246221"/>
          </a:xfrm>
          <a:prstGeom prst="rect">
            <a:avLst/>
          </a:prstGeom>
          <a:noFill/>
        </p:spPr>
        <p:txBody>
          <a:bodyPr wrap="square" rtlCol="0">
            <a:spAutoFit/>
          </a:bodyPr>
          <a:lstStyle/>
          <a:p>
            <a:r>
              <a:rPr lang="en-US" sz="1000" dirty="0" smtClean="0"/>
              <a:t>Figure 1: EDA increases when in the ball pit.</a:t>
            </a:r>
            <a:endParaRPr lang="en-US" sz="1000" dirty="0"/>
          </a:p>
        </p:txBody>
      </p:sp>
      <p:sp>
        <p:nvSpPr>
          <p:cNvPr id="198" name="TextBox 197"/>
          <p:cNvSpPr txBox="1"/>
          <p:nvPr/>
        </p:nvSpPr>
        <p:spPr>
          <a:xfrm>
            <a:off x="5046133" y="18845659"/>
            <a:ext cx="3962400" cy="246221"/>
          </a:xfrm>
          <a:prstGeom prst="rect">
            <a:avLst/>
          </a:prstGeom>
          <a:noFill/>
        </p:spPr>
        <p:txBody>
          <a:bodyPr wrap="square" rtlCol="0">
            <a:spAutoFit/>
          </a:bodyPr>
          <a:lstStyle/>
          <a:p>
            <a:r>
              <a:rPr lang="en-US" sz="1000" dirty="0" smtClean="0"/>
              <a:t>Figure 2: EDA decreases when in the ball pit.</a:t>
            </a:r>
            <a:endParaRPr lang="en-US" sz="1000" dirty="0"/>
          </a:p>
        </p:txBody>
      </p:sp>
      <p:sp>
        <p:nvSpPr>
          <p:cNvPr id="244" name="Rectangle 243"/>
          <p:cNvSpPr/>
          <p:nvPr/>
        </p:nvSpPr>
        <p:spPr>
          <a:xfrm>
            <a:off x="33040971" y="5246887"/>
            <a:ext cx="9635475" cy="923330"/>
          </a:xfrm>
          <a:prstGeom prst="rect">
            <a:avLst/>
          </a:prstGeom>
        </p:spPr>
        <p:txBody>
          <a:bodyPr wrap="square" lIns="457200" rIns="457200">
            <a:spAutoFit/>
          </a:bodyPr>
          <a:lstStyle/>
          <a:p>
            <a:r>
              <a:rPr lang="en-US" sz="1800" dirty="0" smtClean="0"/>
              <a:t>The below case study provides an example of how a qualitative description of changes in EDA can provide insights into the therapeutic process while accounting for therapeutic intent, environmental influences, and individual differences. </a:t>
            </a:r>
            <a:endParaRPr lang="en-US" sz="1800" dirty="0"/>
          </a:p>
        </p:txBody>
      </p:sp>
      <p:grpSp>
        <p:nvGrpSpPr>
          <p:cNvPr id="271" name="Group 270"/>
          <p:cNvGrpSpPr/>
          <p:nvPr/>
        </p:nvGrpSpPr>
        <p:grpSpPr>
          <a:xfrm>
            <a:off x="33019999" y="6444494"/>
            <a:ext cx="9562830" cy="5546031"/>
            <a:chOff x="32969199" y="7181094"/>
            <a:chExt cx="9562830" cy="5546031"/>
          </a:xfrm>
        </p:grpSpPr>
        <p:grpSp>
          <p:nvGrpSpPr>
            <p:cNvPr id="249" name="Group 248"/>
            <p:cNvGrpSpPr/>
            <p:nvPr/>
          </p:nvGrpSpPr>
          <p:grpSpPr>
            <a:xfrm>
              <a:off x="36791900" y="7273675"/>
              <a:ext cx="5715000" cy="4207125"/>
              <a:chOff x="37287398" y="7248275"/>
              <a:chExt cx="5054402" cy="3943849"/>
            </a:xfrm>
          </p:grpSpPr>
          <p:pic>
            <p:nvPicPr>
              <p:cNvPr id="245" name="Picture 244" descr="bolsterSwing.png"/>
              <p:cNvPicPr>
                <a:picLocks noChangeAspect="1"/>
              </p:cNvPicPr>
              <p:nvPr/>
            </p:nvPicPr>
            <p:blipFill>
              <a:blip r:embed="rId6"/>
              <a:srcRect r="14955"/>
              <a:stretch>
                <a:fillRect/>
              </a:stretch>
            </p:blipFill>
            <p:spPr>
              <a:xfrm>
                <a:off x="37287398" y="7248275"/>
                <a:ext cx="5054402" cy="3943849"/>
              </a:xfrm>
              <a:prstGeom prst="rect">
                <a:avLst/>
              </a:prstGeom>
            </p:spPr>
          </p:pic>
          <p:sp>
            <p:nvSpPr>
              <p:cNvPr id="246" name="Rectangle 245"/>
              <p:cNvSpPr/>
              <p:nvPr/>
            </p:nvSpPr>
            <p:spPr>
              <a:xfrm>
                <a:off x="38552386" y="7672916"/>
                <a:ext cx="1033514" cy="1788583"/>
              </a:xfrm>
              <a:prstGeom prst="rect">
                <a:avLst/>
              </a:prstGeom>
              <a:gradFill flip="none" rotWithShape="1">
                <a:gsLst>
                  <a:gs pos="0">
                    <a:schemeClr val="accent1">
                      <a:tint val="100000"/>
                      <a:shade val="100000"/>
                      <a:satMod val="130000"/>
                      <a:alpha val="38000"/>
                    </a:schemeClr>
                  </a:gs>
                  <a:gs pos="100000">
                    <a:schemeClr val="accent1">
                      <a:tint val="50000"/>
                      <a:shade val="100000"/>
                      <a:satMod val="350000"/>
                      <a:alpha val="3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39852410" y="7645400"/>
                <a:ext cx="1308290" cy="1816100"/>
              </a:xfrm>
              <a:prstGeom prst="rect">
                <a:avLst/>
              </a:prstGeom>
              <a:solidFill>
                <a:srgbClr val="C0504D">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41402000" y="7670800"/>
                <a:ext cx="622300" cy="1790700"/>
              </a:xfrm>
              <a:prstGeom prst="rect">
                <a:avLst/>
              </a:prstGeom>
              <a:solidFill>
                <a:srgbClr val="FFFF00">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0" name="Rectangle 249"/>
            <p:cNvSpPr/>
            <p:nvPr/>
          </p:nvSpPr>
          <p:spPr>
            <a:xfrm>
              <a:off x="41160700" y="7708900"/>
              <a:ext cx="279400" cy="1955800"/>
            </a:xfrm>
            <a:prstGeom prst="rect">
              <a:avLst/>
            </a:prstGeom>
            <a:solidFill>
              <a:schemeClr val="accent3">
                <a:lumMod val="50000"/>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2" name="Group 251"/>
            <p:cNvGrpSpPr/>
            <p:nvPr/>
          </p:nvGrpSpPr>
          <p:grpSpPr>
            <a:xfrm>
              <a:off x="32969199" y="7181094"/>
              <a:ext cx="5604934" cy="1754326"/>
              <a:chOff x="1811832" y="15188949"/>
              <a:chExt cx="5167368" cy="1754326"/>
            </a:xfrm>
          </p:grpSpPr>
          <p:cxnSp>
            <p:nvCxnSpPr>
              <p:cNvPr id="254" name="Straight Connector 253"/>
              <p:cNvCxnSpPr/>
              <p:nvPr/>
            </p:nvCxnSpPr>
            <p:spPr>
              <a:xfrm>
                <a:off x="5253768" y="15610921"/>
                <a:ext cx="1725432" cy="35560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3" name="TextBox 252"/>
              <p:cNvSpPr txBox="1"/>
              <p:nvPr/>
            </p:nvSpPr>
            <p:spPr>
              <a:xfrm>
                <a:off x="1811832" y="15188949"/>
                <a:ext cx="3777955" cy="1754326"/>
              </a:xfrm>
              <a:prstGeom prst="rect">
                <a:avLst/>
              </a:prstGeom>
              <a:solidFill>
                <a:schemeClr val="bg1"/>
              </a:solidFill>
              <a:ln w="76200" cmpd="sng">
                <a:solidFill>
                  <a:schemeClr val="accent1"/>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A child with Autism and limited verbal skills attends an hour long therapy session. She spends the first part of therapy moving around and looking in a large room for hidden animals.</a:t>
                </a:r>
                <a:endParaRPr lang="en-US" sz="1800" dirty="0"/>
              </a:p>
            </p:txBody>
          </p:sp>
        </p:grpSp>
        <p:grpSp>
          <p:nvGrpSpPr>
            <p:cNvPr id="256" name="Group 255"/>
            <p:cNvGrpSpPr/>
            <p:nvPr/>
          </p:nvGrpSpPr>
          <p:grpSpPr>
            <a:xfrm>
              <a:off x="33036932" y="9093200"/>
              <a:ext cx="7433735" cy="1648021"/>
              <a:chOff x="1858525" y="15221455"/>
              <a:chExt cx="6832755" cy="1648021"/>
            </a:xfrm>
          </p:grpSpPr>
          <p:cxnSp>
            <p:nvCxnSpPr>
              <p:cNvPr id="257" name="Straight Connector 256"/>
              <p:cNvCxnSpPr/>
              <p:nvPr/>
            </p:nvCxnSpPr>
            <p:spPr>
              <a:xfrm flipV="1">
                <a:off x="5253768" y="15221455"/>
                <a:ext cx="3437512" cy="38946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58" name="TextBox 257"/>
              <p:cNvSpPr txBox="1"/>
              <p:nvPr/>
            </p:nvSpPr>
            <p:spPr>
              <a:xfrm>
                <a:off x="1858525" y="15392149"/>
                <a:ext cx="3688754" cy="1477327"/>
              </a:xfrm>
              <a:prstGeom prst="rect">
                <a:avLst/>
              </a:prstGeom>
              <a:solidFill>
                <a:schemeClr val="bg1"/>
              </a:solidFill>
              <a:ln w="76200" cmpd="sng">
                <a:solidFill>
                  <a:schemeClr val="accent2"/>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While in the ball pit, Child 15’s EDA decreases when she lies still but her EDA then increases when she begins looking for animals buried in the balls. </a:t>
                </a:r>
                <a:endParaRPr lang="en-US" sz="1800" dirty="0"/>
              </a:p>
            </p:txBody>
          </p:sp>
        </p:grpSp>
        <p:grpSp>
          <p:nvGrpSpPr>
            <p:cNvPr id="261" name="Group 260"/>
            <p:cNvGrpSpPr/>
            <p:nvPr/>
          </p:nvGrpSpPr>
          <p:grpSpPr>
            <a:xfrm>
              <a:off x="33036933" y="9093200"/>
              <a:ext cx="8297334" cy="3618352"/>
              <a:chOff x="1811833" y="13646655"/>
              <a:chExt cx="7626536" cy="3618352"/>
            </a:xfrm>
          </p:grpSpPr>
          <p:cxnSp>
            <p:nvCxnSpPr>
              <p:cNvPr id="262" name="Straight Connector 261"/>
              <p:cNvCxnSpPr/>
              <p:nvPr/>
            </p:nvCxnSpPr>
            <p:spPr>
              <a:xfrm flipV="1">
                <a:off x="5671794" y="13646655"/>
                <a:ext cx="3766575" cy="1896533"/>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63" name="TextBox 262"/>
              <p:cNvSpPr txBox="1"/>
              <p:nvPr/>
            </p:nvSpPr>
            <p:spPr>
              <a:xfrm>
                <a:off x="1811833" y="15510682"/>
                <a:ext cx="3735446" cy="1754325"/>
              </a:xfrm>
              <a:prstGeom prst="rect">
                <a:avLst/>
              </a:prstGeom>
              <a:solidFill>
                <a:schemeClr val="bg1"/>
              </a:solidFill>
              <a:ln w="76200" cmpd="sng">
                <a:solidFill>
                  <a:schemeClr val="accent3">
                    <a:lumMod val="75000"/>
                  </a:schemeClr>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As Child 15 leaves the ball pit her arousal increases while she approaches an elevated bolster swing. She flaps her arms and verbally moans to the therapist. </a:t>
                </a:r>
                <a:endParaRPr lang="en-US" sz="1800" dirty="0"/>
              </a:p>
            </p:txBody>
          </p:sp>
        </p:grpSp>
        <p:cxnSp>
          <p:nvCxnSpPr>
            <p:cNvPr id="266" name="Straight Connector 265"/>
            <p:cNvCxnSpPr/>
            <p:nvPr/>
          </p:nvCxnSpPr>
          <p:spPr>
            <a:xfrm rot="5400000" flipH="1" flipV="1">
              <a:off x="40275935" y="10049933"/>
              <a:ext cx="2252134" cy="745068"/>
            </a:xfrm>
            <a:prstGeom prst="line">
              <a:avLst/>
            </a:prstGeom>
            <a:ln>
              <a:solidFill>
                <a:srgbClr val="D0D327"/>
              </a:solidFill>
            </a:ln>
            <a:effectLst/>
          </p:spPr>
          <p:style>
            <a:lnRef idx="2">
              <a:schemeClr val="accent1"/>
            </a:lnRef>
            <a:fillRef idx="0">
              <a:schemeClr val="accent1"/>
            </a:fillRef>
            <a:effectRef idx="1">
              <a:schemeClr val="accent1"/>
            </a:effectRef>
            <a:fontRef idx="minor">
              <a:schemeClr val="tx1"/>
            </a:fontRef>
          </p:style>
        </p:cxnSp>
        <p:sp>
          <p:nvSpPr>
            <p:cNvPr id="265" name="TextBox 264"/>
            <p:cNvSpPr txBox="1"/>
            <p:nvPr/>
          </p:nvSpPr>
          <p:spPr>
            <a:xfrm>
              <a:off x="39132933" y="10972799"/>
              <a:ext cx="3399096" cy="1754326"/>
            </a:xfrm>
            <a:prstGeom prst="rect">
              <a:avLst/>
            </a:prstGeom>
            <a:solidFill>
              <a:schemeClr val="bg1"/>
            </a:solidFill>
            <a:ln w="76200" cmpd="sng">
              <a:solidFill>
                <a:srgbClr val="D0D327"/>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When Child 15 is on the Bolster swing and gently rocking she appears calm – she is focused and does not speak. Her EDA decreases during this rocking.</a:t>
              </a:r>
              <a:endParaRPr lang="en-US" sz="1800" dirty="0"/>
            </a:p>
          </p:txBody>
        </p:sp>
      </p:grpSp>
      <p:sp>
        <p:nvSpPr>
          <p:cNvPr id="272" name="Rectangle 271"/>
          <p:cNvSpPr/>
          <p:nvPr/>
        </p:nvSpPr>
        <p:spPr>
          <a:xfrm>
            <a:off x="32850667" y="12164154"/>
            <a:ext cx="6711063" cy="1477328"/>
          </a:xfrm>
          <a:prstGeom prst="rect">
            <a:avLst/>
          </a:prstGeom>
        </p:spPr>
        <p:txBody>
          <a:bodyPr wrap="square" lIns="457200" rIns="457200">
            <a:spAutoFit/>
          </a:bodyPr>
          <a:lstStyle/>
          <a:p>
            <a:r>
              <a:rPr lang="en-US" sz="1800" dirty="0" smtClean="0"/>
              <a:t>From this case study we can see that therapy appears to correspond closely with changes in EDA. Furthermore, we can identify factors that influence Child 15’s EDA – movement, cognitive tasks, body position, and the challenge of moving onto an elevated platform.</a:t>
            </a:r>
            <a:endParaRPr lang="en-US" sz="1800" dirty="0"/>
          </a:p>
        </p:txBody>
      </p:sp>
      <p:pic>
        <p:nvPicPr>
          <p:cNvPr id="273" name="Picture 272" descr="Renee-Abby-8-10-09.jpeg"/>
          <p:cNvPicPr>
            <a:picLocks noChangeAspect="1"/>
          </p:cNvPicPr>
          <p:nvPr/>
        </p:nvPicPr>
        <p:blipFill>
          <a:blip r:embed="rId7"/>
          <a:stretch>
            <a:fillRect/>
          </a:stretch>
        </p:blipFill>
        <p:spPr>
          <a:xfrm>
            <a:off x="39442814" y="12420601"/>
            <a:ext cx="3972136" cy="2235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80" name="Group 279"/>
          <p:cNvGrpSpPr/>
          <p:nvPr/>
        </p:nvGrpSpPr>
        <p:grpSpPr>
          <a:xfrm>
            <a:off x="13055601" y="6707794"/>
            <a:ext cx="18361126" cy="12563552"/>
            <a:chOff x="13055601" y="8593518"/>
            <a:chExt cx="18361126" cy="12563552"/>
          </a:xfrm>
        </p:grpSpPr>
        <p:sp>
          <p:nvSpPr>
            <p:cNvPr id="78" name="Rectangle 77"/>
            <p:cNvSpPr/>
            <p:nvPr/>
          </p:nvSpPr>
          <p:spPr>
            <a:xfrm>
              <a:off x="13161587" y="8593518"/>
              <a:ext cx="8543487" cy="8070129"/>
            </a:xfrm>
            <a:prstGeom prst="rect">
              <a:avLst/>
            </a:prstGeom>
            <a:solidFill>
              <a:schemeClr val="bg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13620324" y="8819238"/>
              <a:ext cx="6813236" cy="923330"/>
            </a:xfrm>
            <a:prstGeom prst="rect">
              <a:avLst/>
            </a:prstGeom>
            <a:noFill/>
          </p:spPr>
          <p:txBody>
            <a:bodyPr wrap="square" lIns="91440" tIns="45720" rIns="91440" bIns="45720">
              <a:spAutoFit/>
            </a:bodyPr>
            <a:lstStyle/>
            <a:p>
              <a:pPr algn="ctr"/>
              <a:r>
                <a:rPr lang="en-US" sz="5400" b="1" dirty="0" smtClean="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rPr>
                <a:t>1. Therapist’s Intent</a:t>
              </a:r>
              <a:endParaRPr lang="en-US" sz="5400" dirty="0">
                <a:ln w="12700">
                  <a:solidFill>
                    <a:schemeClr val="tx1"/>
                  </a:solidFill>
                  <a:prstDash val="solid"/>
                </a:ln>
              </a:endParaRPr>
            </a:p>
          </p:txBody>
        </p:sp>
        <p:sp>
          <p:nvSpPr>
            <p:cNvPr id="171" name="TextBox 170"/>
            <p:cNvSpPr txBox="1"/>
            <p:nvPr/>
          </p:nvSpPr>
          <p:spPr>
            <a:xfrm>
              <a:off x="13180829" y="9851949"/>
              <a:ext cx="8524245" cy="1200329"/>
            </a:xfrm>
            <a:prstGeom prst="rect">
              <a:avLst/>
            </a:prstGeom>
            <a:noFill/>
          </p:spPr>
          <p:txBody>
            <a:bodyPr wrap="square" lIns="457200" rIns="457200" rtlCol="0">
              <a:spAutoFit/>
            </a:bodyPr>
            <a:lstStyle/>
            <a:p>
              <a:r>
                <a:rPr lang="en-US" sz="1800" dirty="0" smtClean="0"/>
                <a:t>The intent of a therapist helps determine the effect of therapeutic equipment. For example, Child 19 participates in two guided activities on the Lycra Wall and has opposite EDA responses.</a:t>
              </a:r>
            </a:p>
            <a:p>
              <a:endParaRPr lang="en-US" sz="1800" dirty="0"/>
            </a:p>
          </p:txBody>
        </p:sp>
        <p:grpSp>
          <p:nvGrpSpPr>
            <p:cNvPr id="188" name="Group 187"/>
            <p:cNvGrpSpPr/>
            <p:nvPr/>
          </p:nvGrpSpPr>
          <p:grpSpPr>
            <a:xfrm>
              <a:off x="17400417" y="11208755"/>
              <a:ext cx="3952515" cy="2385393"/>
              <a:chOff x="17398537" y="11208755"/>
              <a:chExt cx="3513422" cy="2385393"/>
            </a:xfrm>
          </p:grpSpPr>
          <p:pic>
            <p:nvPicPr>
              <p:cNvPr id="168" name="Picture 167" descr="::::Dropbox:TransferingFun:childGraphs:E-11___08-14-2009-16-10.png"/>
              <p:cNvPicPr/>
              <p:nvPr/>
            </p:nvPicPr>
            <p:blipFill>
              <a:blip r:embed="rId8"/>
              <a:srcRect r="23220"/>
              <a:stretch>
                <a:fillRect/>
              </a:stretch>
            </p:blipFill>
            <p:spPr bwMode="auto">
              <a:xfrm>
                <a:off x="17398537" y="11208755"/>
                <a:ext cx="3513422" cy="2385393"/>
              </a:xfrm>
              <a:prstGeom prst="round2DiagRect">
                <a:avLst>
                  <a:gd name="adj1" fmla="val 16667"/>
                  <a:gd name="adj2" fmla="val 0"/>
                </a:avLst>
              </a:prstGeom>
              <a:ln w="88900" cap="sq">
                <a:solidFill>
                  <a:schemeClr val="accent4"/>
                </a:solidFill>
                <a:miter lim="800000"/>
              </a:ln>
              <a:effectLst>
                <a:outerShdw blurRad="57785" algn="br" rotWithShape="0">
                  <a:srgbClr val="000000">
                    <a:alpha val="70000"/>
                  </a:srgbClr>
                </a:outerShdw>
              </a:effectLst>
            </p:spPr>
          </p:pic>
          <p:sp>
            <p:nvSpPr>
              <p:cNvPr id="176" name="Rectangle 175"/>
              <p:cNvSpPr/>
              <p:nvPr/>
            </p:nvSpPr>
            <p:spPr>
              <a:xfrm>
                <a:off x="18458457" y="11436124"/>
                <a:ext cx="438918" cy="1111959"/>
              </a:xfrm>
              <a:prstGeom prst="rect">
                <a:avLst/>
              </a:prstGeom>
              <a:gradFill flip="none" rotWithShape="1">
                <a:gsLst>
                  <a:gs pos="0">
                    <a:schemeClr val="accent1">
                      <a:tint val="100000"/>
                      <a:shade val="100000"/>
                      <a:satMod val="130000"/>
                      <a:alpha val="38000"/>
                    </a:schemeClr>
                  </a:gs>
                  <a:gs pos="100000">
                    <a:schemeClr val="accent1">
                      <a:tint val="50000"/>
                      <a:shade val="100000"/>
                      <a:satMod val="350000"/>
                      <a:alpha val="3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18936994" y="11461524"/>
                <a:ext cx="300411" cy="1086077"/>
              </a:xfrm>
              <a:prstGeom prst="rect">
                <a:avLst/>
              </a:prstGeom>
              <a:solidFill>
                <a:srgbClr val="C0504D">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13531817" y="12299725"/>
              <a:ext cx="5772184" cy="2766029"/>
              <a:chOff x="1828767" y="14558261"/>
              <a:chExt cx="4861427" cy="2693171"/>
            </a:xfrm>
          </p:grpSpPr>
          <p:sp>
            <p:nvSpPr>
              <p:cNvPr id="183" name="TextBox 182"/>
              <p:cNvSpPr txBox="1"/>
              <p:nvPr/>
            </p:nvSpPr>
            <p:spPr>
              <a:xfrm>
                <a:off x="1828767" y="15273613"/>
                <a:ext cx="2963281" cy="1977819"/>
              </a:xfrm>
              <a:prstGeom prst="rect">
                <a:avLst/>
              </a:prstGeom>
              <a:solidFill>
                <a:schemeClr val="bg1"/>
              </a:solidFill>
              <a:ln w="76200" cmpd="sng">
                <a:solidFill>
                  <a:schemeClr val="accent2"/>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Conversely, in the red section the therapist intentionally calms the child. She annunciates slowly, and has him lie on the bottom level while reflecting on his emotional state. </a:t>
                </a:r>
                <a:endParaRPr lang="en-US" sz="1800" dirty="0"/>
              </a:p>
            </p:txBody>
          </p:sp>
          <p:cxnSp>
            <p:nvCxnSpPr>
              <p:cNvPr id="184" name="Straight Connector 183"/>
              <p:cNvCxnSpPr/>
              <p:nvPr/>
            </p:nvCxnSpPr>
            <p:spPr>
              <a:xfrm flipV="1">
                <a:off x="4787900" y="14558261"/>
                <a:ext cx="1902294" cy="80873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87" name="TextBox 186"/>
            <p:cNvSpPr txBox="1"/>
            <p:nvPr/>
          </p:nvSpPr>
          <p:spPr>
            <a:xfrm>
              <a:off x="13161588" y="15122239"/>
              <a:ext cx="4872412" cy="1477328"/>
            </a:xfrm>
            <a:prstGeom prst="rect">
              <a:avLst/>
            </a:prstGeom>
            <a:noFill/>
          </p:spPr>
          <p:txBody>
            <a:bodyPr wrap="square" lIns="457200" rIns="457200" rtlCol="0">
              <a:spAutoFit/>
            </a:bodyPr>
            <a:lstStyle/>
            <a:p>
              <a:r>
                <a:rPr lang="en-US" sz="1800" dirty="0" smtClean="0"/>
                <a:t>While both activities included the same therapeutic equipment, how the therapist intended to use the equipment influenced the direction Child 19’s EDA changed.</a:t>
              </a:r>
            </a:p>
            <a:p>
              <a:endParaRPr lang="en-US" sz="1800" dirty="0"/>
            </a:p>
          </p:txBody>
        </p:sp>
        <p:sp>
          <p:nvSpPr>
            <p:cNvPr id="189" name="TextBox 188"/>
            <p:cNvSpPr txBox="1"/>
            <p:nvPr/>
          </p:nvSpPr>
          <p:spPr>
            <a:xfrm>
              <a:off x="17288934" y="13766799"/>
              <a:ext cx="3962400" cy="430887"/>
            </a:xfrm>
            <a:prstGeom prst="rect">
              <a:avLst/>
            </a:prstGeom>
            <a:noFill/>
          </p:spPr>
          <p:txBody>
            <a:bodyPr wrap="square" rtlCol="0">
              <a:spAutoFit/>
            </a:bodyPr>
            <a:lstStyle/>
            <a:p>
              <a:r>
                <a:rPr lang="en-US" sz="1000" dirty="0" smtClean="0"/>
                <a:t>Figure 3: EDA increases and then decreases without changing equipment.</a:t>
              </a:r>
            </a:p>
            <a:p>
              <a:endParaRPr lang="en-US" sz="1200" dirty="0"/>
            </a:p>
          </p:txBody>
        </p:sp>
        <p:grpSp>
          <p:nvGrpSpPr>
            <p:cNvPr id="172" name="Group 171"/>
            <p:cNvGrpSpPr/>
            <p:nvPr/>
          </p:nvGrpSpPr>
          <p:grpSpPr>
            <a:xfrm>
              <a:off x="13507944" y="11177361"/>
              <a:ext cx="5214606" cy="1477328"/>
              <a:chOff x="1743712" y="15290549"/>
              <a:chExt cx="5214606" cy="1477328"/>
            </a:xfrm>
          </p:grpSpPr>
          <p:sp>
            <p:nvSpPr>
              <p:cNvPr id="173" name="TextBox 172"/>
              <p:cNvSpPr txBox="1"/>
              <p:nvPr/>
            </p:nvSpPr>
            <p:spPr>
              <a:xfrm>
                <a:off x="1743712" y="15290549"/>
                <a:ext cx="3560855" cy="1477328"/>
              </a:xfrm>
              <a:prstGeom prst="rect">
                <a:avLst/>
              </a:prstGeom>
              <a:solidFill>
                <a:schemeClr val="bg1"/>
              </a:solidFill>
              <a:ln w="76200" cmpd="sng">
                <a:solidFill>
                  <a:schemeClr val="accent1"/>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The therapist intentionally raised Child 19’s arousal– having him climb five levels on the net and play volleyball on his knees. </a:t>
                </a:r>
                <a:endParaRPr lang="en-US" sz="1800" dirty="0"/>
              </a:p>
            </p:txBody>
          </p:sp>
          <p:cxnSp>
            <p:nvCxnSpPr>
              <p:cNvPr id="174" name="Straight Connector 173"/>
              <p:cNvCxnSpPr/>
              <p:nvPr/>
            </p:nvCxnSpPr>
            <p:spPr>
              <a:xfrm>
                <a:off x="5253768" y="15610921"/>
                <a:ext cx="1704550" cy="278424"/>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32" name="Group 231"/>
            <p:cNvGrpSpPr/>
            <p:nvPr/>
          </p:nvGrpSpPr>
          <p:grpSpPr>
            <a:xfrm>
              <a:off x="22107624" y="8720667"/>
              <a:ext cx="7796643" cy="7941733"/>
              <a:chOff x="22086073" y="9180918"/>
              <a:chExt cx="7796643" cy="7941733"/>
            </a:xfrm>
          </p:grpSpPr>
          <p:sp>
            <p:nvSpPr>
              <p:cNvPr id="109" name="Rectangle 108"/>
              <p:cNvSpPr/>
              <p:nvPr/>
            </p:nvSpPr>
            <p:spPr>
              <a:xfrm>
                <a:off x="22086073" y="9180918"/>
                <a:ext cx="7796643" cy="7941733"/>
              </a:xfrm>
              <a:prstGeom prst="rect">
                <a:avLst/>
              </a:prstGeom>
              <a:solidFill>
                <a:schemeClr val="bg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22181509" y="9432619"/>
                <a:ext cx="7465930" cy="923330"/>
              </a:xfrm>
              <a:prstGeom prst="rect">
                <a:avLst/>
              </a:prstGeom>
              <a:noFill/>
            </p:spPr>
            <p:txBody>
              <a:bodyPr wrap="square" lIns="91440" tIns="45720" rIns="91440" bIns="45720">
                <a:spAutoFit/>
              </a:bodyPr>
              <a:lstStyle/>
              <a:p>
                <a:pPr algn="ctr"/>
                <a:r>
                  <a:rPr lang="en-US" sz="5400" b="1" dirty="0" smtClean="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rPr>
                  <a:t>2. Environmental Factors</a:t>
                </a:r>
                <a:endParaRPr lang="en-US" sz="5400" dirty="0">
                  <a:ln w="12700">
                    <a:solidFill>
                      <a:schemeClr val="tx1"/>
                    </a:solidFill>
                    <a:prstDash val="solid"/>
                  </a:ln>
                </a:endParaRPr>
              </a:p>
            </p:txBody>
          </p:sp>
          <p:grpSp>
            <p:nvGrpSpPr>
              <p:cNvPr id="211" name="Group 210"/>
              <p:cNvGrpSpPr/>
              <p:nvPr/>
            </p:nvGrpSpPr>
            <p:grpSpPr>
              <a:xfrm>
                <a:off x="22465915" y="11659308"/>
                <a:ext cx="3882350" cy="2420765"/>
                <a:chOff x="22526032" y="12972463"/>
                <a:chExt cx="3500564" cy="2046091"/>
              </a:xfrm>
            </p:grpSpPr>
            <p:pic>
              <p:nvPicPr>
                <p:cNvPr id="201" name="Picture 200" descr="E-14___07-14-2009-12-03.png"/>
                <p:cNvPicPr>
                  <a:picLocks noChangeAspect="1"/>
                </p:cNvPicPr>
                <p:nvPr/>
              </p:nvPicPr>
              <p:blipFill>
                <a:blip r:embed="rId9"/>
                <a:srcRect l="3936" r="16928"/>
                <a:stretch>
                  <a:fillRect/>
                </a:stretch>
              </p:blipFill>
              <p:spPr>
                <a:xfrm>
                  <a:off x="22526032" y="12972463"/>
                  <a:ext cx="3500564" cy="2046091"/>
                </a:xfrm>
                <a:prstGeom prst="round2DiagRect">
                  <a:avLst>
                    <a:gd name="adj1" fmla="val 16667"/>
                    <a:gd name="adj2" fmla="val 0"/>
                  </a:avLst>
                </a:prstGeom>
                <a:ln w="88900" cap="sq">
                  <a:solidFill>
                    <a:schemeClr val="accent4"/>
                  </a:solidFill>
                  <a:miter lim="800000"/>
                </a:ln>
                <a:effectLst>
                  <a:outerShdw blurRad="57785" algn="br" rotWithShape="0">
                    <a:srgbClr val="000000">
                      <a:alpha val="70000"/>
                    </a:srgbClr>
                  </a:outerShdw>
                </a:effectLst>
              </p:spPr>
            </p:pic>
            <p:sp>
              <p:nvSpPr>
                <p:cNvPr id="202" name="Rectangle 201"/>
                <p:cNvSpPr/>
                <p:nvPr/>
              </p:nvSpPr>
              <p:spPr>
                <a:xfrm>
                  <a:off x="24702613" y="13110413"/>
                  <a:ext cx="681047" cy="973248"/>
                </a:xfrm>
                <a:prstGeom prst="rect">
                  <a:avLst/>
                </a:prstGeom>
                <a:gradFill flip="none" rotWithShape="1">
                  <a:gsLst>
                    <a:gs pos="0">
                      <a:schemeClr val="accent1">
                        <a:tint val="100000"/>
                        <a:shade val="100000"/>
                        <a:satMod val="130000"/>
                        <a:alpha val="38000"/>
                      </a:schemeClr>
                    </a:gs>
                    <a:gs pos="100000">
                      <a:schemeClr val="accent1">
                        <a:tint val="50000"/>
                        <a:shade val="100000"/>
                        <a:satMod val="350000"/>
                        <a:alpha val="3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4" name="TextBox 203"/>
              <p:cNvSpPr txBox="1"/>
              <p:nvPr/>
            </p:nvSpPr>
            <p:spPr>
              <a:xfrm>
                <a:off x="22113163" y="10563147"/>
                <a:ext cx="7494771" cy="646331"/>
              </a:xfrm>
              <a:prstGeom prst="rect">
                <a:avLst/>
              </a:prstGeom>
              <a:noFill/>
            </p:spPr>
            <p:txBody>
              <a:bodyPr wrap="square" lIns="457200" rIns="457200" rtlCol="0">
                <a:spAutoFit/>
              </a:bodyPr>
              <a:lstStyle/>
              <a:p>
                <a:r>
                  <a:rPr lang="en-US" sz="1800" dirty="0" smtClean="0"/>
                  <a:t>Sometimes external  stimuli that are separate from the therapeutic activity can influence a child’s EDA response.</a:t>
                </a:r>
                <a:endParaRPr lang="en-US" sz="1800" dirty="0"/>
              </a:p>
            </p:txBody>
          </p:sp>
          <p:grpSp>
            <p:nvGrpSpPr>
              <p:cNvPr id="208" name="Group 207"/>
              <p:cNvGrpSpPr/>
              <p:nvPr/>
            </p:nvGrpSpPr>
            <p:grpSpPr>
              <a:xfrm>
                <a:off x="25171400" y="11414439"/>
                <a:ext cx="4402667" cy="1200329"/>
                <a:chOff x="3957503" y="14244229"/>
                <a:chExt cx="5903432" cy="1455829"/>
              </a:xfrm>
            </p:grpSpPr>
            <p:cxnSp>
              <p:nvCxnSpPr>
                <p:cNvPr id="210" name="Straight Connector 209"/>
                <p:cNvCxnSpPr/>
                <p:nvPr/>
              </p:nvCxnSpPr>
              <p:spPr>
                <a:xfrm flipV="1">
                  <a:off x="3957503" y="14694388"/>
                  <a:ext cx="2179728" cy="52371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9" name="TextBox 208"/>
                <p:cNvSpPr txBox="1"/>
                <p:nvPr/>
              </p:nvSpPr>
              <p:spPr>
                <a:xfrm>
                  <a:off x="6148585" y="14244229"/>
                  <a:ext cx="3712350" cy="1455829"/>
                </a:xfrm>
                <a:prstGeom prst="rect">
                  <a:avLst/>
                </a:prstGeom>
                <a:solidFill>
                  <a:schemeClr val="bg1"/>
                </a:solidFill>
                <a:ln w="76200" cmpd="sng">
                  <a:solidFill>
                    <a:schemeClr val="accent1"/>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 Child 14 gently rocks in a cuddle swing which decreases her EDA.</a:t>
                  </a:r>
                  <a:endParaRPr lang="en-US" sz="1800" dirty="0"/>
                </a:p>
              </p:txBody>
            </p:sp>
          </p:grpSp>
          <p:grpSp>
            <p:nvGrpSpPr>
              <p:cNvPr id="217" name="Group 216"/>
              <p:cNvGrpSpPr/>
              <p:nvPr/>
            </p:nvGrpSpPr>
            <p:grpSpPr>
              <a:xfrm>
                <a:off x="25449569" y="12967208"/>
                <a:ext cx="4124497" cy="1643293"/>
                <a:chOff x="4194260" y="14371550"/>
                <a:chExt cx="5530440" cy="1993079"/>
              </a:xfrm>
            </p:grpSpPr>
            <p:cxnSp>
              <p:nvCxnSpPr>
                <p:cNvPr id="218" name="Straight Connector 217"/>
                <p:cNvCxnSpPr/>
                <p:nvPr/>
              </p:nvCxnSpPr>
              <p:spPr>
                <a:xfrm>
                  <a:off x="4194260" y="14371550"/>
                  <a:ext cx="1977029" cy="877367"/>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9" name="TextBox 218"/>
                <p:cNvSpPr txBox="1"/>
                <p:nvPr/>
              </p:nvSpPr>
              <p:spPr>
                <a:xfrm>
                  <a:off x="6012350" y="14572838"/>
                  <a:ext cx="3712350" cy="1791791"/>
                </a:xfrm>
                <a:prstGeom prst="rect">
                  <a:avLst/>
                </a:prstGeom>
                <a:solidFill>
                  <a:schemeClr val="bg1"/>
                </a:solidFill>
                <a:ln w="76200" cmpd="sng">
                  <a:solidFill>
                    <a:schemeClr val="accent2"/>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A noisy robot is introduced at this time. In response, Child 14’s EDA rapidly increases. </a:t>
                  </a:r>
                  <a:endParaRPr lang="en-US" sz="1800" dirty="0"/>
                </a:p>
              </p:txBody>
            </p:sp>
          </p:grpSp>
          <p:sp>
            <p:nvSpPr>
              <p:cNvPr id="230" name="TextBox 229"/>
              <p:cNvSpPr txBox="1"/>
              <p:nvPr/>
            </p:nvSpPr>
            <p:spPr>
              <a:xfrm>
                <a:off x="22335067" y="14616517"/>
                <a:ext cx="4398049" cy="2308324"/>
              </a:xfrm>
              <a:prstGeom prst="rect">
                <a:avLst/>
              </a:prstGeom>
              <a:noFill/>
            </p:spPr>
            <p:txBody>
              <a:bodyPr wrap="square" lIns="457200" rIns="457200" rtlCol="0">
                <a:spAutoFit/>
              </a:bodyPr>
              <a:lstStyle/>
              <a:p>
                <a:r>
                  <a:rPr lang="en-US" sz="1800" dirty="0" smtClean="0"/>
                  <a:t>Even though the Cuddle Swing itself can help Child 14 lower her arousal, the robot prevented the cuddle swing from being calming – in fact the activity became highly arousing. Many external factors can influence a child’s EDA – noises, smells, flickering lights, people in the room, etc. </a:t>
                </a:r>
                <a:endParaRPr lang="en-US" sz="1800" dirty="0"/>
              </a:p>
            </p:txBody>
          </p:sp>
        </p:grpSp>
        <p:sp>
          <p:nvSpPr>
            <p:cNvPr id="235" name="TextBox 234"/>
            <p:cNvSpPr txBox="1"/>
            <p:nvPr/>
          </p:nvSpPr>
          <p:spPr>
            <a:xfrm>
              <a:off x="22402799" y="13800667"/>
              <a:ext cx="3962400" cy="246221"/>
            </a:xfrm>
            <a:prstGeom prst="rect">
              <a:avLst/>
            </a:prstGeom>
            <a:noFill/>
          </p:spPr>
          <p:txBody>
            <a:bodyPr wrap="square" rtlCol="0">
              <a:spAutoFit/>
            </a:bodyPr>
            <a:lstStyle/>
            <a:p>
              <a:r>
                <a:rPr lang="en-US" sz="1000" dirty="0" smtClean="0"/>
                <a:t>Figure 4: Introduction of a noisy robot changes child’s EDA response.</a:t>
              </a:r>
              <a:endParaRPr lang="en-US" sz="1000" dirty="0"/>
            </a:p>
          </p:txBody>
        </p:sp>
        <p:grpSp>
          <p:nvGrpSpPr>
            <p:cNvPr id="242" name="Group 241"/>
            <p:cNvGrpSpPr/>
            <p:nvPr/>
          </p:nvGrpSpPr>
          <p:grpSpPr>
            <a:xfrm>
              <a:off x="16035867" y="17015695"/>
              <a:ext cx="13682133" cy="4141375"/>
              <a:chOff x="14765867" y="17168088"/>
              <a:chExt cx="13682133" cy="4141375"/>
            </a:xfrm>
          </p:grpSpPr>
          <p:sp>
            <p:nvSpPr>
              <p:cNvPr id="110" name="Rectangle 109"/>
              <p:cNvSpPr/>
              <p:nvPr/>
            </p:nvSpPr>
            <p:spPr>
              <a:xfrm>
                <a:off x="14765867" y="17168088"/>
                <a:ext cx="13631333" cy="4072868"/>
              </a:xfrm>
              <a:prstGeom prst="rect">
                <a:avLst/>
              </a:prstGeom>
              <a:solidFill>
                <a:schemeClr val="bg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Rectangle 139"/>
              <p:cNvSpPr/>
              <p:nvPr/>
            </p:nvSpPr>
            <p:spPr>
              <a:xfrm>
                <a:off x="16674404" y="17332737"/>
                <a:ext cx="9470663" cy="923330"/>
              </a:xfrm>
              <a:prstGeom prst="rect">
                <a:avLst/>
              </a:prstGeom>
              <a:noFill/>
            </p:spPr>
            <p:txBody>
              <a:bodyPr wrap="square" lIns="91440" tIns="45720" rIns="91440" bIns="45720">
                <a:spAutoFit/>
              </a:bodyPr>
              <a:lstStyle/>
              <a:p>
                <a:pPr algn="ctr"/>
                <a:r>
                  <a:rPr lang="en-US" sz="5400" b="1" dirty="0" smtClean="0">
                    <a:ln w="12700">
                      <a:solidFill>
                        <a:schemeClr val="tx1"/>
                      </a:solidFill>
                      <a:prstDash val="solid"/>
                    </a:ln>
                    <a:solidFill>
                      <a:schemeClr val="bg2">
                        <a:lumMod val="75000"/>
                      </a:schemeClr>
                    </a:solidFill>
                    <a:effectLst>
                      <a:outerShdw blurRad="41275" dist="20320" dir="1800000" algn="tl" rotWithShape="0">
                        <a:srgbClr val="000000">
                          <a:alpha val="40000"/>
                        </a:srgbClr>
                      </a:outerShdw>
                    </a:effectLst>
                  </a:rPr>
                  <a:t>3. Individual Differences</a:t>
                </a:r>
                <a:endParaRPr lang="en-US" sz="5400" dirty="0">
                  <a:ln w="12700">
                    <a:solidFill>
                      <a:schemeClr val="tx1"/>
                    </a:solidFill>
                    <a:prstDash val="solid"/>
                  </a:ln>
                </a:endParaRPr>
              </a:p>
            </p:txBody>
          </p:sp>
          <p:pic>
            <p:nvPicPr>
              <p:cNvPr id="233" name="Picture 232" descr="tactile.png"/>
              <p:cNvPicPr>
                <a:picLocks noChangeAspect="1"/>
              </p:cNvPicPr>
              <p:nvPr/>
            </p:nvPicPr>
            <p:blipFill>
              <a:blip r:embed="rId10"/>
              <a:srcRect r="12913"/>
              <a:stretch>
                <a:fillRect/>
              </a:stretch>
            </p:blipFill>
            <p:spPr>
              <a:xfrm>
                <a:off x="16086667" y="18431934"/>
                <a:ext cx="4284133" cy="2446867"/>
              </a:xfrm>
              <a:prstGeom prst="round2DiagRect">
                <a:avLst>
                  <a:gd name="adj1" fmla="val 16667"/>
                  <a:gd name="adj2" fmla="val 0"/>
                </a:avLst>
              </a:prstGeom>
              <a:ln w="88900" cap="sq">
                <a:solidFill>
                  <a:schemeClr val="accent4"/>
                </a:solidFill>
                <a:miter lim="800000"/>
              </a:ln>
              <a:effectLst>
                <a:outerShdw blurRad="57785" algn="br" rotWithShape="0">
                  <a:srgbClr val="000000">
                    <a:alpha val="70000"/>
                  </a:srgbClr>
                </a:outerShdw>
              </a:effectLst>
            </p:spPr>
          </p:pic>
          <p:sp>
            <p:nvSpPr>
              <p:cNvPr id="236" name="Rectangle 235"/>
              <p:cNvSpPr/>
              <p:nvPr/>
            </p:nvSpPr>
            <p:spPr>
              <a:xfrm>
                <a:off x="20472400" y="18355734"/>
                <a:ext cx="7890933" cy="646331"/>
              </a:xfrm>
              <a:prstGeom prst="rect">
                <a:avLst/>
              </a:prstGeom>
            </p:spPr>
            <p:txBody>
              <a:bodyPr wrap="square" lIns="457200" rIns="457200">
                <a:spAutoFit/>
              </a:bodyPr>
              <a:lstStyle/>
              <a:p>
                <a:r>
                  <a:rPr lang="en-US" sz="1800" dirty="0" smtClean="0"/>
                  <a:t>Different children may respond differently to the same stimuli</a:t>
                </a:r>
              </a:p>
              <a:p>
                <a:r>
                  <a:rPr lang="en-US" sz="1800" dirty="0" smtClean="0"/>
                  <a:t> </a:t>
                </a:r>
                <a:endParaRPr lang="en-US" sz="1800" dirty="0"/>
              </a:p>
            </p:txBody>
          </p:sp>
          <p:sp>
            <p:nvSpPr>
              <p:cNvPr id="237" name="TextBox 236"/>
              <p:cNvSpPr txBox="1"/>
              <p:nvPr/>
            </p:nvSpPr>
            <p:spPr>
              <a:xfrm>
                <a:off x="20523200" y="20201467"/>
                <a:ext cx="7924800" cy="1107996"/>
              </a:xfrm>
              <a:prstGeom prst="rect">
                <a:avLst/>
              </a:prstGeom>
              <a:noFill/>
            </p:spPr>
            <p:txBody>
              <a:bodyPr wrap="square" lIns="457200" rIns="457200" rtlCol="0">
                <a:spAutoFit/>
              </a:bodyPr>
              <a:lstStyle/>
              <a:p>
                <a:r>
                  <a:rPr lang="en-US" sz="1800" dirty="0" smtClean="0"/>
                  <a:t>As expected, not all children’s EDA increased like Child 20’s when working with tactile toys. Statistical averages fail to take into account that some children have unique, individual responses to specific therapeutic activities.</a:t>
                </a:r>
              </a:p>
              <a:p>
                <a:endParaRPr lang="en-US" sz="1200" dirty="0"/>
              </a:p>
            </p:txBody>
          </p:sp>
          <p:cxnSp>
            <p:nvCxnSpPr>
              <p:cNvPr id="238" name="Straight Connector 237"/>
              <p:cNvCxnSpPr/>
              <p:nvPr/>
            </p:nvCxnSpPr>
            <p:spPr>
              <a:xfrm flipV="1">
                <a:off x="18999200" y="19216282"/>
                <a:ext cx="2129751" cy="37558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9" name="TextBox 238"/>
              <p:cNvSpPr txBox="1"/>
              <p:nvPr/>
            </p:nvSpPr>
            <p:spPr>
              <a:xfrm>
                <a:off x="20951151" y="18845121"/>
                <a:ext cx="6446982" cy="1200329"/>
              </a:xfrm>
              <a:prstGeom prst="rect">
                <a:avLst/>
              </a:prstGeom>
              <a:solidFill>
                <a:schemeClr val="bg1"/>
              </a:solidFill>
              <a:ln w="76200" cmpd="sng">
                <a:solidFill>
                  <a:schemeClr val="accent1"/>
                </a:solidFill>
              </a:ln>
              <a:effectLst>
                <a:outerShdw blurRad="50800" dist="38100" dir="2700000" algn="tl" rotWithShape="0">
                  <a:srgbClr val="000000">
                    <a:alpha val="43000"/>
                  </a:srgbClr>
                </a:outerShdw>
              </a:effectLst>
            </p:spPr>
            <p:txBody>
              <a:bodyPr wrap="square" lIns="182880" tIns="182880" rIns="182880" bIns="182880" rtlCol="0">
                <a:spAutoFit/>
              </a:bodyPr>
              <a:lstStyle/>
              <a:p>
                <a:r>
                  <a:rPr lang="en-US" sz="1800" dirty="0" smtClean="0"/>
                  <a:t>Child 20’s EDA substantially increases when she begins to play with tactile toys. Child 20 has a higher than usual response to touch – one of the reasons she is in therapy. </a:t>
                </a:r>
                <a:endParaRPr lang="en-US" sz="1800" dirty="0"/>
              </a:p>
            </p:txBody>
          </p:sp>
        </p:grpSp>
        <p:pic>
          <p:nvPicPr>
            <p:cNvPr id="241" name="Picture 240" descr="Shana-Sophia-8-10-09.jpeg"/>
            <p:cNvPicPr>
              <a:picLocks noChangeAspect="1"/>
            </p:cNvPicPr>
            <p:nvPr/>
          </p:nvPicPr>
          <p:blipFill>
            <a:blip r:embed="rId11">
              <a:lum bright="13000" contrast="13000"/>
            </a:blip>
            <a:stretch>
              <a:fillRect/>
            </a:stretch>
          </p:blipFill>
          <p:spPr>
            <a:xfrm>
              <a:off x="13055601" y="17415924"/>
              <a:ext cx="4859866" cy="27347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1560000"/>
              </a:camera>
              <a:lightRig rig="twoPt" dir="t">
                <a:rot lat="0" lon="0" rev="7200000"/>
              </a:lightRig>
            </a:scene3d>
            <a:sp3d contourW="12700">
              <a:bevelT w="25400" h="19050"/>
              <a:contourClr>
                <a:srgbClr val="969696"/>
              </a:contourClr>
            </a:sp3d>
          </p:spPr>
        </p:pic>
        <p:pic>
          <p:nvPicPr>
            <p:cNvPr id="231" name="Picture 230" descr="Melanie-Lily-7-14-09.jpeg"/>
            <p:cNvPicPr>
              <a:picLocks noChangeAspect="1"/>
            </p:cNvPicPr>
            <p:nvPr/>
          </p:nvPicPr>
          <p:blipFill>
            <a:blip r:embed="rId12">
              <a:lum bright="22000" contrast="20000"/>
            </a:blip>
            <a:stretch>
              <a:fillRect/>
            </a:stretch>
          </p:blipFill>
          <p:spPr>
            <a:xfrm>
              <a:off x="26767591" y="15317252"/>
              <a:ext cx="4649136" cy="26151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0999999"/>
              </a:camera>
              <a:lightRig rig="twoPt" dir="t">
                <a:rot lat="0" lon="0" rev="7200000"/>
              </a:lightRig>
            </a:scene3d>
            <a:sp3d contourW="12700">
              <a:bevelT w="25400" h="19050"/>
              <a:contourClr>
                <a:srgbClr val="969696"/>
              </a:contourClr>
            </a:sp3d>
          </p:spPr>
        </p:pic>
        <p:sp>
          <p:nvSpPr>
            <p:cNvPr id="243" name="Rectangle 242"/>
            <p:cNvSpPr/>
            <p:nvPr/>
          </p:nvSpPr>
          <p:spPr>
            <a:xfrm>
              <a:off x="19973835" y="18532289"/>
              <a:ext cx="650966" cy="1123079"/>
            </a:xfrm>
            <a:prstGeom prst="rect">
              <a:avLst/>
            </a:prstGeom>
            <a:gradFill flip="none" rotWithShape="1">
              <a:gsLst>
                <a:gs pos="0">
                  <a:schemeClr val="accent1">
                    <a:tint val="100000"/>
                    <a:shade val="100000"/>
                    <a:satMod val="130000"/>
                    <a:alpha val="38000"/>
                  </a:schemeClr>
                </a:gs>
                <a:gs pos="100000">
                  <a:schemeClr val="accent1">
                    <a:tint val="50000"/>
                    <a:shade val="100000"/>
                    <a:satMod val="350000"/>
                    <a:alpha val="3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7" name="Picture 166" descr="chillin.jpeg"/>
            <p:cNvPicPr>
              <a:picLocks noChangeAspect="1"/>
            </p:cNvPicPr>
            <p:nvPr/>
          </p:nvPicPr>
          <p:blipFill>
            <a:blip r:embed="rId13"/>
            <a:stretch>
              <a:fillRect/>
            </a:stretch>
          </p:blipFill>
          <p:spPr>
            <a:xfrm>
              <a:off x="17792019" y="14472595"/>
              <a:ext cx="4017274" cy="2260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275" name="Straight Connector 274"/>
            <p:cNvCxnSpPr/>
            <p:nvPr/>
          </p:nvCxnSpPr>
          <p:spPr>
            <a:xfrm rot="5400000">
              <a:off x="24595882" y="12206808"/>
              <a:ext cx="1743702" cy="2"/>
            </a:xfrm>
            <a:prstGeom prst="line">
              <a:avLst/>
            </a:prstGeom>
            <a:ln w="76200" cmpd="sng">
              <a:solidFill>
                <a:schemeClr val="accent2"/>
              </a:solidFill>
              <a:prstDash val="sysDash"/>
            </a:ln>
          </p:spPr>
          <p:style>
            <a:lnRef idx="2">
              <a:schemeClr val="accent1"/>
            </a:lnRef>
            <a:fillRef idx="0">
              <a:schemeClr val="accent1"/>
            </a:fillRef>
            <a:effectRef idx="1">
              <a:schemeClr val="accent1"/>
            </a:effectRef>
            <a:fontRef idx="minor">
              <a:schemeClr val="tx1"/>
            </a:fontRef>
          </p:style>
        </p:cxnSp>
      </p:grpSp>
      <p:sp>
        <p:nvSpPr>
          <p:cNvPr id="279" name="TextBox 278"/>
          <p:cNvSpPr txBox="1"/>
          <p:nvPr/>
        </p:nvSpPr>
        <p:spPr>
          <a:xfrm>
            <a:off x="31941864" y="18356951"/>
            <a:ext cx="11141168" cy="2677656"/>
          </a:xfrm>
          <a:prstGeom prst="rect">
            <a:avLst/>
          </a:prstGeom>
          <a:noFill/>
        </p:spPr>
        <p:txBody>
          <a:bodyPr wrap="square" lIns="457200" rIns="457200" rtlCol="0">
            <a:spAutoFit/>
          </a:bodyPr>
          <a:lstStyle/>
          <a:p>
            <a:r>
              <a:rPr lang="en-US" sz="2400" dirty="0" smtClean="0"/>
              <a:t>Looking at EDA changes on a group level was inconclusive due to many uncontrolled factors. Therapist’s intent, environmental influences, and individual differences</a:t>
            </a:r>
            <a:r>
              <a:rPr lang="en-US" sz="2400" dirty="0" smtClean="0"/>
              <a:t> </a:t>
            </a:r>
            <a:r>
              <a:rPr lang="en-US" sz="2400" dirty="0" smtClean="0"/>
              <a:t>affect</a:t>
            </a:r>
            <a:r>
              <a:rPr lang="en-US" sz="2400" dirty="0" smtClean="0"/>
              <a:t> </a:t>
            </a:r>
            <a:r>
              <a:rPr lang="en-US" sz="2400" dirty="0" smtClean="0"/>
              <a:t>interventions but are difficult to account for in a statistical model. By analyzing case studies in conjunction with EDA, we may be able to generate new perspectives on how therapeutic activities work while still taking into account these influential factors.</a:t>
            </a:r>
          </a:p>
          <a:p>
            <a:endParaRPr lang="en-US" sz="2400" dirty="0"/>
          </a:p>
        </p:txBody>
      </p:sp>
      <p:sp>
        <p:nvSpPr>
          <p:cNvPr id="281" name="TextBox 280"/>
          <p:cNvSpPr txBox="1"/>
          <p:nvPr/>
        </p:nvSpPr>
        <p:spPr>
          <a:xfrm>
            <a:off x="21012359" y="19937298"/>
            <a:ext cx="8812876" cy="1815882"/>
          </a:xfrm>
          <a:prstGeom prst="rect">
            <a:avLst/>
          </a:prstGeom>
          <a:noFill/>
        </p:spPr>
        <p:txBody>
          <a:bodyPr wrap="square" rtlCol="0">
            <a:spAutoFit/>
          </a:bodyPr>
          <a:lstStyle/>
          <a:p>
            <a:r>
              <a:rPr lang="en-US" sz="1400" b="1" dirty="0" smtClean="0"/>
              <a:t>Sources</a:t>
            </a:r>
            <a:endParaRPr lang="en-US" sz="1400" dirty="0" smtClean="0"/>
          </a:p>
          <a:p>
            <a:r>
              <a:rPr lang="en-US" sz="1400" b="1" dirty="0" smtClean="0"/>
              <a:t> </a:t>
            </a:r>
            <a:endParaRPr lang="en-US" sz="1400" dirty="0" smtClean="0"/>
          </a:p>
          <a:p>
            <a:r>
              <a:rPr lang="en-US" sz="1400" dirty="0" smtClean="0"/>
              <a:t>1.Fletcher, R., Dobson, K., Goodwin, M.S., </a:t>
            </a:r>
            <a:r>
              <a:rPr lang="en-US" sz="1400" dirty="0" err="1" smtClean="0"/>
              <a:t>Eydgahi</a:t>
            </a:r>
            <a:r>
              <a:rPr lang="en-US" sz="1400" dirty="0" smtClean="0"/>
              <a:t>, H., Wilder-Smith, O., </a:t>
            </a:r>
            <a:r>
              <a:rPr lang="en-US" sz="1400" dirty="0" err="1" smtClean="0"/>
              <a:t>Fernholz</a:t>
            </a:r>
            <a:r>
              <a:rPr lang="en-US" sz="1400" dirty="0" smtClean="0"/>
              <a:t>, D., </a:t>
            </a:r>
            <a:r>
              <a:rPr lang="en-US" sz="1400" dirty="0" err="1" smtClean="0"/>
              <a:t>Kuboyama</a:t>
            </a:r>
            <a:r>
              <a:rPr lang="en-US" sz="1400" dirty="0" smtClean="0"/>
              <a:t>, Y., Hedman, E., </a:t>
            </a:r>
            <a:r>
              <a:rPr lang="en-US" sz="1400" dirty="0" err="1" smtClean="0"/>
              <a:t>Poh</a:t>
            </a:r>
            <a:r>
              <a:rPr lang="en-US" sz="1400" dirty="0" smtClean="0"/>
              <a:t>, M. Z., &amp; Picard, R. W., "</a:t>
            </a:r>
            <a:r>
              <a:rPr lang="en-US" sz="1400" dirty="0" err="1" smtClean="0"/>
              <a:t>iCalm</a:t>
            </a:r>
            <a:r>
              <a:rPr lang="en-US" sz="1400" dirty="0" smtClean="0"/>
              <a:t>: Wearable Sensor and Network Architecture for Wirelessly Communicating and Logging Autonomic Activity," IEEE Transactions on Information Technology in Biomedicine, vol.14, no.2, pp.215-223, March 2010</a:t>
            </a:r>
          </a:p>
          <a:p>
            <a:r>
              <a:rPr lang="en-US" sz="1400" dirty="0" smtClean="0"/>
              <a:t>2.Hedman, Elliott. 2010. In-Situ Measurement of Electrodermal Activity </a:t>
            </a:r>
            <a:r>
              <a:rPr lang="en-US" sz="1400" dirty="0" err="1" smtClean="0"/>
              <a:t>Durring</a:t>
            </a:r>
            <a:r>
              <a:rPr lang="en-US" sz="1400" dirty="0" smtClean="0"/>
              <a:t> Occupational Therapy. Master's thesis, Massachusetts Institute of Technology.</a:t>
            </a:r>
          </a:p>
          <a:p>
            <a:endParaRPr lang="en-US" sz="1400" dirty="0"/>
          </a:p>
        </p:txBody>
      </p:sp>
      <p:sp>
        <p:nvSpPr>
          <p:cNvPr id="282" name="TextBox 281"/>
          <p:cNvSpPr txBox="1"/>
          <p:nvPr/>
        </p:nvSpPr>
        <p:spPr>
          <a:xfrm>
            <a:off x="14160640" y="20060385"/>
            <a:ext cx="4388732" cy="1615827"/>
          </a:xfrm>
          <a:prstGeom prst="rect">
            <a:avLst/>
          </a:prstGeom>
          <a:noFill/>
        </p:spPr>
        <p:txBody>
          <a:bodyPr wrap="square" rtlCol="0">
            <a:spAutoFit/>
          </a:bodyPr>
          <a:lstStyle/>
          <a:p>
            <a:r>
              <a:rPr lang="en-US" sz="3300" dirty="0" smtClean="0"/>
              <a:t>Elliott Hedman, M.S. </a:t>
            </a:r>
          </a:p>
          <a:p>
            <a:r>
              <a:rPr lang="en-US" sz="3300" dirty="0" err="1" smtClean="0"/>
              <a:t>hedman@mit.edu</a:t>
            </a:r>
            <a:endParaRPr lang="en-US" sz="3300" dirty="0" smtClean="0"/>
          </a:p>
          <a:p>
            <a:r>
              <a:rPr lang="en-US" sz="3300" dirty="0" smtClean="0"/>
              <a:t>Cambridge, Ma</a:t>
            </a:r>
            <a:endParaRPr lang="en-US" sz="3300" dirty="0"/>
          </a:p>
        </p:txBody>
      </p:sp>
      <p:sp>
        <p:nvSpPr>
          <p:cNvPr id="287" name="TextBox 286"/>
          <p:cNvSpPr txBox="1"/>
          <p:nvPr/>
        </p:nvSpPr>
        <p:spPr>
          <a:xfrm>
            <a:off x="17200031" y="18897599"/>
            <a:ext cx="4419601" cy="246221"/>
          </a:xfrm>
          <a:prstGeom prst="rect">
            <a:avLst/>
          </a:prstGeom>
          <a:noFill/>
        </p:spPr>
        <p:txBody>
          <a:bodyPr wrap="square" rtlCol="0">
            <a:spAutoFit/>
          </a:bodyPr>
          <a:lstStyle/>
          <a:p>
            <a:r>
              <a:rPr lang="en-US" sz="1000" dirty="0" smtClean="0"/>
              <a:t>Figure 5:  Child 20’s EDA substantially increases when interacting with tactile toys. </a:t>
            </a:r>
            <a:endParaRPr lang="en-US" sz="1000" dirty="0"/>
          </a:p>
        </p:txBody>
      </p:sp>
      <p:sp>
        <p:nvSpPr>
          <p:cNvPr id="105" name="Donut 104"/>
          <p:cNvSpPr/>
          <p:nvPr/>
        </p:nvSpPr>
        <p:spPr>
          <a:xfrm>
            <a:off x="8796867" y="7857065"/>
            <a:ext cx="1286933" cy="1181829"/>
          </a:xfrm>
          <a:prstGeom prst="donut">
            <a:avLst>
              <a:gd name="adj" fmla="val 459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18" name="Straight Connector 117"/>
          <p:cNvCxnSpPr/>
          <p:nvPr/>
        </p:nvCxnSpPr>
        <p:spPr>
          <a:xfrm flipV="1">
            <a:off x="5452533" y="8636000"/>
            <a:ext cx="3412067" cy="423333"/>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11799</TotalTime>
  <Words>1079</Words>
  <Application>Microsoft Macintosh PowerPoint</Application>
  <PresentationFormat>Custom</PresentationFormat>
  <Paragraphs>51</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Elliott Hedman</dc:creator>
  <cp:lastModifiedBy>Elliott Hedman</cp:lastModifiedBy>
  <cp:revision>98</cp:revision>
  <dcterms:created xsi:type="dcterms:W3CDTF">2010-09-27T17:34:27Z</dcterms:created>
  <dcterms:modified xsi:type="dcterms:W3CDTF">2010-09-28T00:22:43Z</dcterms:modified>
</cp:coreProperties>
</file>